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</p:sldMasterIdLst>
  <p:notesMasterIdLst>
    <p:notesMasterId r:id="rId16"/>
  </p:notesMasterIdLst>
  <p:sldIdLst>
    <p:sldId id="274" r:id="rId5"/>
    <p:sldId id="262" r:id="rId6"/>
    <p:sldId id="263" r:id="rId7"/>
    <p:sldId id="264" r:id="rId8"/>
    <p:sldId id="266" r:id="rId9"/>
    <p:sldId id="268" r:id="rId10"/>
    <p:sldId id="269" r:id="rId11"/>
    <p:sldId id="270" r:id="rId12"/>
    <p:sldId id="271" r:id="rId13"/>
    <p:sldId id="272" r:id="rId14"/>
    <p:sldId id="275" r:id="rId15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1440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2B56C-E4C3-477D-9DBB-EDFB8DEA061A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2262F-AFE6-4C9E-BD41-86DCF51B3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DF7827B1-E76C-4B79-873B-19FD38A888E6}" type="slidenum">
              <a:rPr lang="en-US" sz="1200">
                <a:latin typeface="Times New Roman" pitchFamily="18" charset="0"/>
              </a:rPr>
              <a:pPr>
                <a:defRPr/>
              </a:pPr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3403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C536D384-0A6C-43C6-9A0B-181BBA487207}" type="slidenum">
              <a:rPr lang="en-US" sz="1200">
                <a:latin typeface="Times New Roman" pitchFamily="18" charset="0"/>
              </a:rPr>
              <a:pPr>
                <a:defRPr/>
              </a:pPr>
              <a:t>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Insert von-neumann schematic here</a:t>
            </a:r>
          </a:p>
        </p:txBody>
      </p:sp>
    </p:spTree>
    <p:extLst>
      <p:ext uri="{BB962C8B-B14F-4D97-AF65-F5344CB8AC3E}">
        <p14:creationId xmlns:p14="http://schemas.microsoft.com/office/powerpoint/2010/main" val="80899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22A372FA-7516-4E96-B718-907B140B53D7}" type="slidenum">
              <a:rPr lang="en-US" sz="1200">
                <a:latin typeface="Times New Roman" pitchFamily="18" charset="0"/>
              </a:rPr>
              <a:pPr>
                <a:defRPr/>
              </a:pPr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1165736" y="685918"/>
            <a:ext cx="4526528" cy="34295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0" tIns="43245" rIns="86490" bIns="43245" anchor="ctr"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3281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29651" indent="-28063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22540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571556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20573" indent="-224508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469589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18605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367621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16637" indent="-2245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>
              <a:defRPr/>
            </a:pPr>
            <a:fld id="{E75D8180-D2AB-4BEB-84C3-6FE6FF8C36E2}" type="slidenum">
              <a:rPr lang="en-US" sz="1200">
                <a:latin typeface="Times New Roman" pitchFamily="18" charset="0"/>
              </a:rPr>
              <a:pPr>
                <a:defRPr/>
              </a:pPr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3" tIns="44897" rIns="89793" bIns="44897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8779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33822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553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9801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1450"/>
            <a:ext cx="6228160" cy="8560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4686300"/>
            <a:ext cx="314325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David Kirk/NVIDIA and Wen-mei W. Hwu, 2007-2012  ECE408/CS483, University of Illinois, Urbana-Champaign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14900" y="4686300"/>
            <a:ext cx="142875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C2E9-2ED6-488F-A861-FF6C57F12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7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8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9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45912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Threads and Kernel Functions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573895"/>
            <a:ext cx="5439300" cy="424732"/>
          </a:xfrm>
        </p:spPr>
        <p:txBody>
          <a:bodyPr/>
          <a:lstStyle/>
          <a:p>
            <a:r>
              <a:rPr lang="en-US" sz="2400" dirty="0"/>
              <a:t>Lecture </a:t>
            </a:r>
            <a:r>
              <a:rPr lang="en-US" sz="2400" dirty="0" smtClean="0"/>
              <a:t>2.3 – Introduction to CUDA C</a:t>
            </a:r>
            <a:endParaRPr lang="en-US" sz="240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8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49">
        <p:fade/>
      </p:transition>
    </mc:Choice>
    <mc:Fallback xmlns="">
      <p:transition spd="med" advTm="10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752850" y="2127081"/>
            <a:ext cx="3195337" cy="27306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4267200" y="3464146"/>
            <a:ext cx="1161056" cy="70525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blockIdx</a:t>
            </a:r>
            <a:r>
              <a:rPr lang="en-US" dirty="0" smtClean="0"/>
              <a:t> and </a:t>
            </a:r>
            <a:r>
              <a:rPr lang="en-US" dirty="0" err="1" smtClean="0"/>
              <a:t>threadIdx</a:t>
            </a:r>
            <a:endParaRPr lang="en-US" dirty="0" smtClean="0"/>
          </a:p>
        </p:txBody>
      </p:sp>
      <p:sp>
        <p:nvSpPr>
          <p:cNvPr id="14341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</a:pPr>
            <a:endParaRPr lang="en-US" dirty="0" smtClean="0"/>
          </a:p>
          <a:p>
            <a:pPr marL="342900" indent="-342900"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sz="1800" dirty="0"/>
              <a:t>Each thread uses indices to decide what data to work on</a:t>
            </a:r>
          </a:p>
          <a:p>
            <a:pPr marL="731044" lvl="1" indent="-302419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sz="1500" dirty="0" err="1"/>
              <a:t>blockIdx</a:t>
            </a:r>
            <a:r>
              <a:rPr lang="en-US" sz="1500" dirty="0"/>
              <a:t>: 1D, 2D, or 3D (CUDA 4.0)</a:t>
            </a:r>
          </a:p>
          <a:p>
            <a:pPr marL="731044" lvl="1" indent="-302419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sz="1500" dirty="0" err="1"/>
              <a:t>threadIdx</a:t>
            </a:r>
            <a:r>
              <a:rPr lang="en-US" sz="1500" dirty="0"/>
              <a:t>: 1D, 2D, or 3D </a:t>
            </a:r>
          </a:p>
          <a:p>
            <a:pPr marL="342900" indent="-342900">
              <a:lnSpc>
                <a:spcPct val="90000"/>
              </a:lnSpc>
              <a:buFont typeface="Times New Roman" pitchFamily="18" charset="0"/>
              <a:buChar char="•"/>
            </a:pPr>
            <a:endParaRPr lang="en-US" sz="1800" dirty="0"/>
          </a:p>
          <a:p>
            <a:pPr marL="342900" indent="-342900"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sz="1800" dirty="0"/>
              <a:t>Simplifies memory</a:t>
            </a:r>
            <a:br>
              <a:rPr lang="en-US" sz="1800" dirty="0"/>
            </a:br>
            <a:r>
              <a:rPr lang="en-US" sz="1800" dirty="0"/>
              <a:t>addressing </a:t>
            </a:r>
            <a:r>
              <a:rPr lang="en-US" sz="1800" dirty="0" smtClean="0"/>
              <a:t>when processing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multidimensional data</a:t>
            </a:r>
          </a:p>
          <a:p>
            <a:pPr marL="731044" lvl="1" indent="-302419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sz="1500" dirty="0"/>
              <a:t>Image processing</a:t>
            </a:r>
          </a:p>
          <a:p>
            <a:pPr marL="731044" lvl="1" indent="-302419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sz="1500" dirty="0"/>
              <a:t>Solving PDEs on volumes</a:t>
            </a:r>
          </a:p>
          <a:p>
            <a:pPr marL="731044" lvl="1" indent="-302419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sz="1500" dirty="0"/>
              <a:t>…</a:t>
            </a:r>
          </a:p>
          <a:p>
            <a:pPr marL="342900" indent="-342900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14345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581650" y="4178300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E828F5C-7611-4017-AD45-6718C81C6286}" type="slidenum">
              <a:rPr lang="en-US" sz="700">
                <a:solidFill>
                  <a:schemeClr val="accent1"/>
                </a:solidFill>
              </a:rPr>
              <a:pPr>
                <a:defRPr/>
              </a:pPr>
              <a:t>10</a:t>
            </a:fld>
            <a:endParaRPr lang="en-US" sz="7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1184" y="212846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7235" y="2517301"/>
            <a:ext cx="2519375" cy="10319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918284" y="2531662"/>
            <a:ext cx="6463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Grid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12162" y="2670352"/>
            <a:ext cx="880949" cy="3373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Block (0, 0)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12585" y="3142526"/>
            <a:ext cx="872130" cy="3216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Block (1, 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05726" y="3125161"/>
            <a:ext cx="893820" cy="3373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Block (1, 0)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12585" y="2670352"/>
            <a:ext cx="872130" cy="3373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Block (0, 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122" y="3666122"/>
            <a:ext cx="1330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Block (1,1)</a:t>
            </a:r>
          </a:p>
        </p:txBody>
      </p:sp>
      <p:sp>
        <p:nvSpPr>
          <p:cNvPr id="23" name="Cube 22"/>
          <p:cNvSpPr/>
          <p:nvPr/>
        </p:nvSpPr>
        <p:spPr>
          <a:xfrm>
            <a:off x="5786557" y="4263737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(0,0,0)</a:t>
            </a:r>
          </a:p>
        </p:txBody>
      </p:sp>
      <p:sp>
        <p:nvSpPr>
          <p:cNvPr id="24" name="Cube 23"/>
          <p:cNvSpPr/>
          <p:nvPr/>
        </p:nvSpPr>
        <p:spPr>
          <a:xfrm>
            <a:off x="5676998" y="4374070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(0,1,3)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240744" y="4507191"/>
            <a:ext cx="474054" cy="2896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(0,1,0)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14798" y="4507191"/>
            <a:ext cx="474054" cy="2896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(0,1,1)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0822" y="4507191"/>
            <a:ext cx="474054" cy="2896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(0,1,2)</a:t>
            </a:r>
          </a:p>
        </p:txBody>
      </p:sp>
      <p:sp>
        <p:nvSpPr>
          <p:cNvPr id="28" name="Cube 27"/>
          <p:cNvSpPr/>
          <p:nvPr/>
        </p:nvSpPr>
        <p:spPr>
          <a:xfrm>
            <a:off x="4362581" y="3952777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9" name="Cube 28"/>
          <p:cNvSpPr/>
          <p:nvPr/>
        </p:nvSpPr>
        <p:spPr>
          <a:xfrm>
            <a:off x="4804868" y="3952778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0" name="Cube 29"/>
          <p:cNvSpPr/>
          <p:nvPr/>
        </p:nvSpPr>
        <p:spPr>
          <a:xfrm>
            <a:off x="5302228" y="3952778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1" name="Cube 30"/>
          <p:cNvSpPr/>
          <p:nvPr/>
        </p:nvSpPr>
        <p:spPr>
          <a:xfrm>
            <a:off x="5783792" y="3952778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Cube 31"/>
          <p:cNvSpPr/>
          <p:nvPr/>
        </p:nvSpPr>
        <p:spPr>
          <a:xfrm>
            <a:off x="4240743" y="4073954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(0,0,0)</a:t>
            </a:r>
          </a:p>
        </p:txBody>
      </p:sp>
      <p:sp>
        <p:nvSpPr>
          <p:cNvPr id="33" name="Cube 32"/>
          <p:cNvSpPr/>
          <p:nvPr/>
        </p:nvSpPr>
        <p:spPr>
          <a:xfrm>
            <a:off x="4714797" y="4073954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(0,0,1)</a:t>
            </a:r>
          </a:p>
        </p:txBody>
      </p:sp>
      <p:sp>
        <p:nvSpPr>
          <p:cNvPr id="34" name="Cube 33"/>
          <p:cNvSpPr/>
          <p:nvPr/>
        </p:nvSpPr>
        <p:spPr>
          <a:xfrm>
            <a:off x="5169232" y="4073953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(0,0,2)</a:t>
            </a:r>
          </a:p>
        </p:txBody>
      </p:sp>
      <p:sp>
        <p:nvSpPr>
          <p:cNvPr id="35" name="Cube 34"/>
          <p:cNvSpPr/>
          <p:nvPr/>
        </p:nvSpPr>
        <p:spPr>
          <a:xfrm>
            <a:off x="5676998" y="4073953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(0,0,3)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41558" y="3909712"/>
            <a:ext cx="4587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(1,0,0)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86688" y="3909711"/>
            <a:ext cx="4587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(1,0,1)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77949" y="3909711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(1,0,2)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76782" y="3909712"/>
            <a:ext cx="4587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(1,0,3)</a:t>
            </a:r>
          </a:p>
        </p:txBody>
      </p:sp>
      <p:cxnSp>
        <p:nvCxnSpPr>
          <p:cNvPr id="40" name="Straight Connector 39"/>
          <p:cNvCxnSpPr>
            <a:endCxn id="36" idx="1"/>
          </p:cNvCxnSpPr>
          <p:nvPr/>
        </p:nvCxnSpPr>
        <p:spPr>
          <a:xfrm flipH="1">
            <a:off x="4441558" y="3142526"/>
            <a:ext cx="986698" cy="86721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284715" y="3142526"/>
            <a:ext cx="130492" cy="81400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6210300" y="3462531"/>
            <a:ext cx="74415" cy="66795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3" name="Line 6"/>
          <p:cNvSpPr>
            <a:spLocks noChangeShapeType="1"/>
          </p:cNvSpPr>
          <p:nvPr/>
        </p:nvSpPr>
        <p:spPr bwMode="auto">
          <a:xfrm>
            <a:off x="3189788" y="2110024"/>
            <a:ext cx="934590" cy="2325451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342" name="Line 5"/>
          <p:cNvSpPr>
            <a:spLocks noChangeShapeType="1"/>
          </p:cNvSpPr>
          <p:nvPr/>
        </p:nvSpPr>
        <p:spPr bwMode="auto">
          <a:xfrm>
            <a:off x="3752850" y="1858129"/>
            <a:ext cx="597099" cy="119874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78468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59160"/>
      </p:ext>
    </p:extLst>
  </p:cSld>
  <p:clrMapOvr>
    <a:masterClrMapping/>
  </p:clrMapOvr>
  <p:transition advTm="1143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54">
        <p:fade/>
      </p:transition>
    </mc:Choice>
    <mc:Fallback xmlns="">
      <p:transition spd="med" advTm="82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Objective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learn about </a:t>
            </a:r>
            <a:r>
              <a:rPr lang="en-US" dirty="0" smtClean="0"/>
              <a:t>CUDA threads, the main mechanism for exploiting </a:t>
            </a:r>
            <a:r>
              <a:rPr lang="en-US" dirty="0"/>
              <a:t>of data parallelism</a:t>
            </a:r>
          </a:p>
          <a:p>
            <a:pPr lvl="1"/>
            <a:r>
              <a:rPr lang="en-US" dirty="0"/>
              <a:t>Hierarchical thread organization</a:t>
            </a:r>
          </a:p>
          <a:p>
            <a:pPr lvl="1"/>
            <a:r>
              <a:rPr lang="en-US" dirty="0" smtClean="0"/>
              <a:t>Launching </a:t>
            </a:r>
            <a:r>
              <a:rPr lang="en-US" dirty="0"/>
              <a:t>parallel execution</a:t>
            </a:r>
          </a:p>
          <a:p>
            <a:pPr lvl="1"/>
            <a:r>
              <a:rPr lang="en-US" dirty="0"/>
              <a:t>Thread </a:t>
            </a:r>
            <a:r>
              <a:rPr lang="en-US" dirty="0" smtClean="0"/>
              <a:t>index </a:t>
            </a:r>
            <a:r>
              <a:rPr lang="en-US" dirty="0"/>
              <a:t>to data index </a:t>
            </a:r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4" name="Slide Number Placeholder 71"/>
          <p:cNvSpPr txBox="1">
            <a:spLocks/>
          </p:cNvSpPr>
          <p:nvPr/>
        </p:nvSpPr>
        <p:spPr>
          <a:xfrm>
            <a:off x="4914900" y="4157663"/>
            <a:ext cx="1428750" cy="2571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5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10">
        <p:fade/>
      </p:transition>
    </mc:Choice>
    <mc:Fallback xmlns="">
      <p:transition spd="med" advTm="321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085973" y="1459185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914400" y="1504950"/>
            <a:ext cx="10287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050" dirty="0">
                <a:solidFill>
                  <a:schemeClr val="accent1"/>
                </a:solidFill>
              </a:rPr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914400" y="2059259"/>
            <a:ext cx="10287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050" dirty="0">
                <a:solidFill>
                  <a:schemeClr val="accent1"/>
                </a:solidFill>
              </a:rPr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928984" y="3143993"/>
            <a:ext cx="10287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r" eaLnBrk="1" hangingPunct="1"/>
            <a:r>
              <a:rPr lang="en-US" sz="1050" dirty="0">
                <a:solidFill>
                  <a:schemeClr val="accent1"/>
                </a:solidFill>
              </a:rPr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28923" y="1459185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71873" y="1459185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A[2]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28602" y="1459185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A[N-1]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085973" y="2016398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828923" y="2016398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571873" y="2016398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B[2]</a:t>
            </a:r>
          </a:p>
        </p:txBody>
      </p:sp>
      <p:sp>
        <p:nvSpPr>
          <p:cNvPr id="15375" name="TextBox 33"/>
          <p:cNvSpPr txBox="1">
            <a:spLocks noChangeArrowheads="1"/>
          </p:cNvSpPr>
          <p:nvPr/>
        </p:nvSpPr>
        <p:spPr bwMode="auto">
          <a:xfrm>
            <a:off x="4457103" y="1544910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5377" name="TextBox 35"/>
          <p:cNvSpPr txBox="1">
            <a:spLocks noChangeArrowheads="1"/>
          </p:cNvSpPr>
          <p:nvPr/>
        </p:nvSpPr>
        <p:spPr bwMode="auto">
          <a:xfrm>
            <a:off x="4457103" y="2059260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28602" y="2016398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B[N-1]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85973" y="3087960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28923" y="3087960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71873" y="3087960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C[2]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28602" y="3087960"/>
            <a:ext cx="74295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C[N-1]</a:t>
            </a:r>
          </a:p>
        </p:txBody>
      </p:sp>
      <p:sp>
        <p:nvSpPr>
          <p:cNvPr id="15385" name="TextBox 43"/>
          <p:cNvSpPr txBox="1">
            <a:spLocks noChangeArrowheads="1"/>
          </p:cNvSpPr>
          <p:nvPr/>
        </p:nvSpPr>
        <p:spPr bwMode="auto">
          <a:xfrm>
            <a:off x="4457103" y="3173685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45" name="Oval 44"/>
          <p:cNvSpPr/>
          <p:nvPr/>
        </p:nvSpPr>
        <p:spPr>
          <a:xfrm>
            <a:off x="2257423" y="2573610"/>
            <a:ext cx="400050" cy="30003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1907529" y="2209130"/>
            <a:ext cx="815281" cy="119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2470695" y="2487737"/>
            <a:ext cx="258068" cy="11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2350293" y="2980507"/>
            <a:ext cx="214313" cy="238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000373" y="2573610"/>
            <a:ext cx="400050" cy="30003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2650479" y="2209130"/>
            <a:ext cx="815281" cy="119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3213645" y="2487737"/>
            <a:ext cx="258068" cy="11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3093243" y="2980507"/>
            <a:ext cx="214313" cy="238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43323" y="2573610"/>
            <a:ext cx="400050" cy="30003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3393429" y="2209130"/>
            <a:ext cx="815281" cy="119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3956595" y="2487737"/>
            <a:ext cx="258068" cy="11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3836193" y="2980507"/>
            <a:ext cx="214313" cy="238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5200052" y="2573610"/>
            <a:ext cx="400050" cy="30003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69" name="Straight Arrow Connector 68"/>
          <p:cNvCxnSpPr>
            <a:endCxn id="68" idx="1"/>
          </p:cNvCxnSpPr>
          <p:nvPr/>
        </p:nvCxnSpPr>
        <p:spPr>
          <a:xfrm rot="16200000" flipH="1">
            <a:off x="4850158" y="2209130"/>
            <a:ext cx="815281" cy="119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7"/>
          </p:cNvCxnSpPr>
          <p:nvPr/>
        </p:nvCxnSpPr>
        <p:spPr>
          <a:xfrm rot="5400000">
            <a:off x="5413324" y="2487737"/>
            <a:ext cx="258068" cy="11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8" idx="4"/>
          </p:cNvCxnSpPr>
          <p:nvPr/>
        </p:nvCxnSpPr>
        <p:spPr>
          <a:xfrm rot="5400000">
            <a:off x="5292921" y="2980507"/>
            <a:ext cx="214313" cy="238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Data Parallelism - Vector Addition </a:t>
            </a:r>
            <a:r>
              <a:rPr lang="en-US" sz="2400" dirty="0" smtClean="0">
                <a:solidFill>
                  <a:schemeClr val="accent1"/>
                </a:solidFill>
              </a:rPr>
              <a:t>Example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5411" name="Slide Number Placeholder 71"/>
          <p:cNvSpPr>
            <a:spLocks noGrp="1"/>
          </p:cNvSpPr>
          <p:nvPr>
            <p:ph type="sldNum" sz="quarter" idx="4294967295"/>
          </p:nvPr>
        </p:nvSpPr>
        <p:spPr>
          <a:xfrm>
            <a:off x="4353371" y="508821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7D19AA-ECD4-4533-8333-298847C0F63B}" type="slidenum">
              <a:rPr lang="en-US" smtClean="0">
                <a:solidFill>
                  <a:schemeClr val="accent1"/>
                </a:solidFill>
              </a:rPr>
              <a:pPr>
                <a:defRPr/>
              </a:pPr>
              <a:t>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0907"/>
      </p:ext>
    </p:extLst>
  </p:cSld>
  <p:clrMapOvr>
    <a:masterClrMapping/>
  </p:clrMapOvr>
  <p:transition advTm="305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 smtClean="0">
                <a:solidFill>
                  <a:schemeClr val="accent1"/>
                </a:solidFill>
              </a:rPr>
              <a:t>CUDA </a:t>
            </a:r>
            <a:r>
              <a:rPr lang="en-US" dirty="0">
                <a:solidFill>
                  <a:schemeClr val="accent1"/>
                </a:solidFill>
              </a:rPr>
              <a:t>Execution Model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dirty="0" smtClean="0"/>
              <a:t>Heterogeneous host (CPU) + device (GPU) application C program</a:t>
            </a:r>
          </a:p>
          <a:p>
            <a:pPr marL="729854" lvl="1" indent="-301229"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sz="1200" dirty="0"/>
              <a:t>Serial parts in </a:t>
            </a:r>
            <a:r>
              <a:rPr lang="en-US" sz="1200" b="1" dirty="0"/>
              <a:t>host </a:t>
            </a:r>
            <a:r>
              <a:rPr lang="en-US" sz="1200" dirty="0"/>
              <a:t>C code</a:t>
            </a:r>
          </a:p>
          <a:p>
            <a:pPr marL="729854" lvl="1" indent="-301229"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sz="1200" dirty="0"/>
              <a:t>Parallel parts in </a:t>
            </a:r>
            <a:r>
              <a:rPr lang="en-US" sz="1200" b="1" dirty="0"/>
              <a:t>device</a:t>
            </a:r>
            <a:r>
              <a:rPr lang="en-US" sz="1200" dirty="0"/>
              <a:t> SPMD </a:t>
            </a:r>
            <a:r>
              <a:rPr lang="en-US" sz="1200" dirty="0" smtClean="0"/>
              <a:t>kernel </a:t>
            </a:r>
            <a:r>
              <a:rPr lang="en-US" sz="1200" dirty="0"/>
              <a:t>code</a:t>
            </a:r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2926556" y="2037191"/>
            <a:ext cx="1696641" cy="24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169"/>
              </a:spcBef>
              <a:buClr>
                <a:srgbClr val="3333CC"/>
              </a:buClr>
            </a:pPr>
            <a:r>
              <a:rPr lang="en-US" sz="135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35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35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174" name="Group 4"/>
          <p:cNvGrpSpPr>
            <a:grpSpLocks/>
          </p:cNvGrpSpPr>
          <p:nvPr/>
        </p:nvGrpSpPr>
        <p:grpSpPr bwMode="auto">
          <a:xfrm>
            <a:off x="3226594" y="2418072"/>
            <a:ext cx="2945606" cy="469703"/>
            <a:chOff x="2817" y="2296"/>
            <a:chExt cx="2474" cy="526"/>
          </a:xfrm>
        </p:grpSpPr>
        <p:sp>
          <p:nvSpPr>
            <p:cNvPr id="7240" name="Rectangle 5"/>
            <p:cNvSpPr>
              <a:spLocks noChangeArrowheads="1"/>
            </p:cNvSpPr>
            <p:nvPr/>
          </p:nvSpPr>
          <p:spPr bwMode="auto">
            <a:xfrm>
              <a:off x="2817" y="2296"/>
              <a:ext cx="2474" cy="526"/>
            </a:xfrm>
            <a:prstGeom prst="rect">
              <a:avLst/>
            </a:prstGeom>
            <a:noFill/>
            <a:ln w="2844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7241" name="Text Box 6"/>
            <p:cNvSpPr txBox="1">
              <a:spLocks noChangeArrowheads="1"/>
            </p:cNvSpPr>
            <p:nvPr/>
          </p:nvSpPr>
          <p:spPr bwMode="auto">
            <a:xfrm>
              <a:off x="4431" y="2498"/>
              <a:ext cx="316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35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242" name="Group 7"/>
            <p:cNvGrpSpPr>
              <a:grpSpLocks/>
            </p:cNvGrpSpPr>
            <p:nvPr/>
          </p:nvGrpSpPr>
          <p:grpSpPr bwMode="auto">
            <a:xfrm>
              <a:off x="2872" y="2339"/>
              <a:ext cx="489" cy="440"/>
              <a:chOff x="2872" y="2339"/>
              <a:chExt cx="489" cy="440"/>
            </a:xfrm>
          </p:grpSpPr>
          <p:sp>
            <p:nvSpPr>
              <p:cNvPr id="7285" name="Text Box 8"/>
              <p:cNvSpPr txBox="1">
                <a:spLocks noChangeArrowheads="1"/>
              </p:cNvSpPr>
              <p:nvPr/>
            </p:nvSpPr>
            <p:spPr bwMode="auto">
              <a:xfrm>
                <a:off x="2872" y="233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86" name="Group 9"/>
              <p:cNvGrpSpPr>
                <a:grpSpLocks/>
              </p:cNvGrpSpPr>
              <p:nvPr/>
            </p:nvGrpSpPr>
            <p:grpSpPr bwMode="auto">
              <a:xfrm>
                <a:off x="2920" y="2393"/>
                <a:ext cx="392" cy="332"/>
                <a:chOff x="2920" y="2393"/>
                <a:chExt cx="392" cy="332"/>
              </a:xfrm>
            </p:grpSpPr>
            <p:sp>
              <p:nvSpPr>
                <p:cNvPr id="7287" name="Freeform 10"/>
                <p:cNvSpPr>
                  <a:spLocks/>
                </p:cNvSpPr>
                <p:nvPr/>
              </p:nvSpPr>
              <p:spPr bwMode="auto">
                <a:xfrm>
                  <a:off x="29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8" name="Freeform 11"/>
                <p:cNvSpPr>
                  <a:spLocks/>
                </p:cNvSpPr>
                <p:nvPr/>
              </p:nvSpPr>
              <p:spPr bwMode="auto">
                <a:xfrm>
                  <a:off x="2955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9" name="Freeform 12"/>
                <p:cNvSpPr>
                  <a:spLocks/>
                </p:cNvSpPr>
                <p:nvPr/>
              </p:nvSpPr>
              <p:spPr bwMode="auto">
                <a:xfrm>
                  <a:off x="2986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0" name="Freeform 13"/>
                <p:cNvSpPr>
                  <a:spLocks/>
                </p:cNvSpPr>
                <p:nvPr/>
              </p:nvSpPr>
              <p:spPr bwMode="auto">
                <a:xfrm>
                  <a:off x="301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1" name="Freeform 14"/>
                <p:cNvSpPr>
                  <a:spLocks/>
                </p:cNvSpPr>
                <p:nvPr/>
              </p:nvSpPr>
              <p:spPr bwMode="auto">
                <a:xfrm>
                  <a:off x="305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2" name="Freeform 15"/>
                <p:cNvSpPr>
                  <a:spLocks/>
                </p:cNvSpPr>
                <p:nvPr/>
              </p:nvSpPr>
              <p:spPr bwMode="auto">
                <a:xfrm>
                  <a:off x="3083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3" name="Freeform 16"/>
                <p:cNvSpPr>
                  <a:spLocks/>
                </p:cNvSpPr>
                <p:nvPr/>
              </p:nvSpPr>
              <p:spPr bwMode="auto">
                <a:xfrm>
                  <a:off x="311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4" name="Freeform 17"/>
                <p:cNvSpPr>
                  <a:spLocks/>
                </p:cNvSpPr>
                <p:nvPr/>
              </p:nvSpPr>
              <p:spPr bwMode="auto">
                <a:xfrm>
                  <a:off x="314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5" name="Freeform 18"/>
                <p:cNvSpPr>
                  <a:spLocks/>
                </p:cNvSpPr>
                <p:nvPr/>
              </p:nvSpPr>
              <p:spPr bwMode="auto">
                <a:xfrm>
                  <a:off x="317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6" name="Freeform 19"/>
                <p:cNvSpPr>
                  <a:spLocks/>
                </p:cNvSpPr>
                <p:nvPr/>
              </p:nvSpPr>
              <p:spPr bwMode="auto">
                <a:xfrm>
                  <a:off x="321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97" name="Freeform 20"/>
                <p:cNvSpPr>
                  <a:spLocks/>
                </p:cNvSpPr>
                <p:nvPr/>
              </p:nvSpPr>
              <p:spPr bwMode="auto">
                <a:xfrm>
                  <a:off x="324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243" name="Group 21"/>
            <p:cNvGrpSpPr>
              <a:grpSpLocks/>
            </p:cNvGrpSpPr>
            <p:nvPr/>
          </p:nvGrpSpPr>
          <p:grpSpPr bwMode="auto">
            <a:xfrm>
              <a:off x="3406" y="2339"/>
              <a:ext cx="489" cy="440"/>
              <a:chOff x="3406" y="2339"/>
              <a:chExt cx="489" cy="440"/>
            </a:xfrm>
          </p:grpSpPr>
          <p:sp>
            <p:nvSpPr>
              <p:cNvPr id="7272" name="Text Box 22"/>
              <p:cNvSpPr txBox="1">
                <a:spLocks noChangeArrowheads="1"/>
              </p:cNvSpPr>
              <p:nvPr/>
            </p:nvSpPr>
            <p:spPr bwMode="auto">
              <a:xfrm>
                <a:off x="3406" y="233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73" name="Group 23"/>
              <p:cNvGrpSpPr>
                <a:grpSpLocks/>
              </p:cNvGrpSpPr>
              <p:nvPr/>
            </p:nvGrpSpPr>
            <p:grpSpPr bwMode="auto">
              <a:xfrm>
                <a:off x="3454" y="2393"/>
                <a:ext cx="392" cy="332"/>
                <a:chOff x="3454" y="2393"/>
                <a:chExt cx="392" cy="332"/>
              </a:xfrm>
            </p:grpSpPr>
            <p:sp>
              <p:nvSpPr>
                <p:cNvPr id="7274" name="Freeform 24"/>
                <p:cNvSpPr>
                  <a:spLocks/>
                </p:cNvSpPr>
                <p:nvPr/>
              </p:nvSpPr>
              <p:spPr bwMode="auto">
                <a:xfrm>
                  <a:off x="345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5" name="Freeform 25"/>
                <p:cNvSpPr>
                  <a:spLocks/>
                </p:cNvSpPr>
                <p:nvPr/>
              </p:nvSpPr>
              <p:spPr bwMode="auto">
                <a:xfrm>
                  <a:off x="348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6" name="Freeform 26"/>
                <p:cNvSpPr>
                  <a:spLocks/>
                </p:cNvSpPr>
                <p:nvPr/>
              </p:nvSpPr>
              <p:spPr bwMode="auto">
                <a:xfrm>
                  <a:off x="352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7" name="Freeform 27"/>
                <p:cNvSpPr>
                  <a:spLocks/>
                </p:cNvSpPr>
                <p:nvPr/>
              </p:nvSpPr>
              <p:spPr bwMode="auto">
                <a:xfrm>
                  <a:off x="355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8" name="Freeform 28"/>
                <p:cNvSpPr>
                  <a:spLocks/>
                </p:cNvSpPr>
                <p:nvPr/>
              </p:nvSpPr>
              <p:spPr bwMode="auto">
                <a:xfrm>
                  <a:off x="35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9" name="Freeform 29"/>
                <p:cNvSpPr>
                  <a:spLocks/>
                </p:cNvSpPr>
                <p:nvPr/>
              </p:nvSpPr>
              <p:spPr bwMode="auto">
                <a:xfrm>
                  <a:off x="361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0" name="Freeform 30"/>
                <p:cNvSpPr>
                  <a:spLocks/>
                </p:cNvSpPr>
                <p:nvPr/>
              </p:nvSpPr>
              <p:spPr bwMode="auto">
                <a:xfrm>
                  <a:off x="36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1" name="Freeform 31"/>
                <p:cNvSpPr>
                  <a:spLocks/>
                </p:cNvSpPr>
                <p:nvPr/>
              </p:nvSpPr>
              <p:spPr bwMode="auto">
                <a:xfrm>
                  <a:off x="368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2" name="Freeform 32"/>
                <p:cNvSpPr>
                  <a:spLocks/>
                </p:cNvSpPr>
                <p:nvPr/>
              </p:nvSpPr>
              <p:spPr bwMode="auto">
                <a:xfrm>
                  <a:off x="371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3" name="Freeform 33"/>
                <p:cNvSpPr>
                  <a:spLocks/>
                </p:cNvSpPr>
                <p:nvPr/>
              </p:nvSpPr>
              <p:spPr bwMode="auto">
                <a:xfrm>
                  <a:off x="374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84" name="Freeform 34"/>
                <p:cNvSpPr>
                  <a:spLocks/>
                </p:cNvSpPr>
                <p:nvPr/>
              </p:nvSpPr>
              <p:spPr bwMode="auto">
                <a:xfrm>
                  <a:off x="377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244" name="Group 35"/>
            <p:cNvGrpSpPr>
              <a:grpSpLocks/>
            </p:cNvGrpSpPr>
            <p:nvPr/>
          </p:nvGrpSpPr>
          <p:grpSpPr bwMode="auto">
            <a:xfrm>
              <a:off x="4746" y="2339"/>
              <a:ext cx="489" cy="440"/>
              <a:chOff x="4746" y="2339"/>
              <a:chExt cx="489" cy="440"/>
            </a:xfrm>
          </p:grpSpPr>
          <p:sp>
            <p:nvSpPr>
              <p:cNvPr id="7259" name="Text Box 36"/>
              <p:cNvSpPr txBox="1">
                <a:spLocks noChangeArrowheads="1"/>
              </p:cNvSpPr>
              <p:nvPr/>
            </p:nvSpPr>
            <p:spPr bwMode="auto">
              <a:xfrm>
                <a:off x="4746" y="233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60" name="Group 37"/>
              <p:cNvGrpSpPr>
                <a:grpSpLocks/>
              </p:cNvGrpSpPr>
              <p:nvPr/>
            </p:nvGrpSpPr>
            <p:grpSpPr bwMode="auto">
              <a:xfrm>
                <a:off x="4794" y="2393"/>
                <a:ext cx="392" cy="332"/>
                <a:chOff x="4794" y="2393"/>
                <a:chExt cx="392" cy="332"/>
              </a:xfrm>
            </p:grpSpPr>
            <p:sp>
              <p:nvSpPr>
                <p:cNvPr id="7261" name="Freeform 38"/>
                <p:cNvSpPr>
                  <a:spLocks/>
                </p:cNvSpPr>
                <p:nvPr/>
              </p:nvSpPr>
              <p:spPr bwMode="auto">
                <a:xfrm>
                  <a:off x="4794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2" name="Freeform 39"/>
                <p:cNvSpPr>
                  <a:spLocks/>
                </p:cNvSpPr>
                <p:nvPr/>
              </p:nvSpPr>
              <p:spPr bwMode="auto">
                <a:xfrm>
                  <a:off x="4829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3" name="Freeform 40"/>
                <p:cNvSpPr>
                  <a:spLocks/>
                </p:cNvSpPr>
                <p:nvPr/>
              </p:nvSpPr>
              <p:spPr bwMode="auto">
                <a:xfrm>
                  <a:off x="4860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4" name="Freeform 41"/>
                <p:cNvSpPr>
                  <a:spLocks/>
                </p:cNvSpPr>
                <p:nvPr/>
              </p:nvSpPr>
              <p:spPr bwMode="auto">
                <a:xfrm>
                  <a:off x="4893" y="2393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5" name="Freeform 42"/>
                <p:cNvSpPr>
                  <a:spLocks/>
                </p:cNvSpPr>
                <p:nvPr/>
              </p:nvSpPr>
              <p:spPr bwMode="auto">
                <a:xfrm>
                  <a:off x="492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6" name="Freeform 43"/>
                <p:cNvSpPr>
                  <a:spLocks/>
                </p:cNvSpPr>
                <p:nvPr/>
              </p:nvSpPr>
              <p:spPr bwMode="auto">
                <a:xfrm>
                  <a:off x="4957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7" name="Freeform 44"/>
                <p:cNvSpPr>
                  <a:spLocks/>
                </p:cNvSpPr>
                <p:nvPr/>
              </p:nvSpPr>
              <p:spPr bwMode="auto">
                <a:xfrm>
                  <a:off x="49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8" name="Freeform 45"/>
                <p:cNvSpPr>
                  <a:spLocks/>
                </p:cNvSpPr>
                <p:nvPr/>
              </p:nvSpPr>
              <p:spPr bwMode="auto">
                <a:xfrm>
                  <a:off x="50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69" name="Freeform 46"/>
                <p:cNvSpPr>
                  <a:spLocks/>
                </p:cNvSpPr>
                <p:nvPr/>
              </p:nvSpPr>
              <p:spPr bwMode="auto">
                <a:xfrm>
                  <a:off x="50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0" name="Freeform 47"/>
                <p:cNvSpPr>
                  <a:spLocks/>
                </p:cNvSpPr>
                <p:nvPr/>
              </p:nvSpPr>
              <p:spPr bwMode="auto">
                <a:xfrm>
                  <a:off x="50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71" name="Freeform 48"/>
                <p:cNvSpPr>
                  <a:spLocks/>
                </p:cNvSpPr>
                <p:nvPr/>
              </p:nvSpPr>
              <p:spPr bwMode="auto">
                <a:xfrm>
                  <a:off x="51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245" name="Group 49"/>
            <p:cNvGrpSpPr>
              <a:grpSpLocks/>
            </p:cNvGrpSpPr>
            <p:nvPr/>
          </p:nvGrpSpPr>
          <p:grpSpPr bwMode="auto">
            <a:xfrm>
              <a:off x="3942" y="2339"/>
              <a:ext cx="488" cy="440"/>
              <a:chOff x="3942" y="2339"/>
              <a:chExt cx="488" cy="440"/>
            </a:xfrm>
          </p:grpSpPr>
          <p:sp>
            <p:nvSpPr>
              <p:cNvPr id="7246" name="Text Box 50"/>
              <p:cNvSpPr txBox="1">
                <a:spLocks noChangeArrowheads="1"/>
              </p:cNvSpPr>
              <p:nvPr/>
            </p:nvSpPr>
            <p:spPr bwMode="auto">
              <a:xfrm>
                <a:off x="3942" y="2339"/>
                <a:ext cx="489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47" name="Group 51"/>
              <p:cNvGrpSpPr>
                <a:grpSpLocks/>
              </p:cNvGrpSpPr>
              <p:nvPr/>
            </p:nvGrpSpPr>
            <p:grpSpPr bwMode="auto">
              <a:xfrm>
                <a:off x="3990" y="2393"/>
                <a:ext cx="391" cy="332"/>
                <a:chOff x="3990" y="2393"/>
                <a:chExt cx="391" cy="332"/>
              </a:xfrm>
            </p:grpSpPr>
            <p:sp>
              <p:nvSpPr>
                <p:cNvPr id="7248" name="Freeform 52"/>
                <p:cNvSpPr>
                  <a:spLocks/>
                </p:cNvSpPr>
                <p:nvPr/>
              </p:nvSpPr>
              <p:spPr bwMode="auto">
                <a:xfrm>
                  <a:off x="399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49" name="Freeform 53"/>
                <p:cNvSpPr>
                  <a:spLocks/>
                </p:cNvSpPr>
                <p:nvPr/>
              </p:nvSpPr>
              <p:spPr bwMode="auto">
                <a:xfrm>
                  <a:off x="4025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0" name="Freeform 54"/>
                <p:cNvSpPr>
                  <a:spLocks/>
                </p:cNvSpPr>
                <p:nvPr/>
              </p:nvSpPr>
              <p:spPr bwMode="auto">
                <a:xfrm>
                  <a:off x="405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1" name="Freeform 55"/>
                <p:cNvSpPr>
                  <a:spLocks/>
                </p:cNvSpPr>
                <p:nvPr/>
              </p:nvSpPr>
              <p:spPr bwMode="auto">
                <a:xfrm>
                  <a:off x="408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2" name="Freeform 56"/>
                <p:cNvSpPr>
                  <a:spLocks/>
                </p:cNvSpPr>
                <p:nvPr/>
              </p:nvSpPr>
              <p:spPr bwMode="auto">
                <a:xfrm>
                  <a:off x="4120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3" name="Freeform 57"/>
                <p:cNvSpPr>
                  <a:spLocks/>
                </p:cNvSpPr>
                <p:nvPr/>
              </p:nvSpPr>
              <p:spPr bwMode="auto">
                <a:xfrm>
                  <a:off x="4152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4" name="Freeform 58"/>
                <p:cNvSpPr>
                  <a:spLocks/>
                </p:cNvSpPr>
                <p:nvPr/>
              </p:nvSpPr>
              <p:spPr bwMode="auto">
                <a:xfrm>
                  <a:off x="4184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5" name="Freeform 59"/>
                <p:cNvSpPr>
                  <a:spLocks/>
                </p:cNvSpPr>
                <p:nvPr/>
              </p:nvSpPr>
              <p:spPr bwMode="auto">
                <a:xfrm>
                  <a:off x="4216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6" name="Freeform 60"/>
                <p:cNvSpPr>
                  <a:spLocks/>
                </p:cNvSpPr>
                <p:nvPr/>
              </p:nvSpPr>
              <p:spPr bwMode="auto">
                <a:xfrm>
                  <a:off x="4248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7" name="Freeform 61"/>
                <p:cNvSpPr>
                  <a:spLocks/>
                </p:cNvSpPr>
                <p:nvPr/>
              </p:nvSpPr>
              <p:spPr bwMode="auto">
                <a:xfrm>
                  <a:off x="4280" y="2393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58" name="Freeform 62"/>
                <p:cNvSpPr>
                  <a:spLocks/>
                </p:cNvSpPr>
                <p:nvPr/>
              </p:nvSpPr>
              <p:spPr bwMode="auto">
                <a:xfrm>
                  <a:off x="4311" y="2393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7175" name="Group 63"/>
          <p:cNvGrpSpPr>
            <a:grpSpLocks/>
          </p:cNvGrpSpPr>
          <p:nvPr/>
        </p:nvGrpSpPr>
        <p:grpSpPr bwMode="auto">
          <a:xfrm>
            <a:off x="3226594" y="3498565"/>
            <a:ext cx="2945606" cy="468809"/>
            <a:chOff x="2817" y="3506"/>
            <a:chExt cx="2474" cy="525"/>
          </a:xfrm>
        </p:grpSpPr>
        <p:sp>
          <p:nvSpPr>
            <p:cNvPr id="7182" name="Rectangle 64"/>
            <p:cNvSpPr>
              <a:spLocks noChangeArrowheads="1"/>
            </p:cNvSpPr>
            <p:nvPr/>
          </p:nvSpPr>
          <p:spPr bwMode="auto">
            <a:xfrm>
              <a:off x="2817" y="3506"/>
              <a:ext cx="2474" cy="525"/>
            </a:xfrm>
            <a:prstGeom prst="rect">
              <a:avLst/>
            </a:prstGeom>
            <a:noFill/>
            <a:ln w="28440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7183" name="Text Box 65"/>
            <p:cNvSpPr txBox="1">
              <a:spLocks noChangeArrowheads="1"/>
            </p:cNvSpPr>
            <p:nvPr/>
          </p:nvSpPr>
          <p:spPr bwMode="auto">
            <a:xfrm>
              <a:off x="4430" y="3708"/>
              <a:ext cx="316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r>
                <a:rPr lang="en-US" sz="1350" b="1">
                  <a:solidFill>
                    <a:schemeClr val="accent1"/>
                  </a:solidFill>
                  <a:latin typeface="Arial" charset="0"/>
                  <a:ea typeface="ＭＳ Ｐゴシック" pitchFamily="34" charset="-128"/>
                </a:rPr>
                <a:t>. . .</a:t>
              </a:r>
            </a:p>
          </p:txBody>
        </p:sp>
        <p:grpSp>
          <p:nvGrpSpPr>
            <p:cNvPr id="7184" name="Group 66"/>
            <p:cNvGrpSpPr>
              <a:grpSpLocks/>
            </p:cNvGrpSpPr>
            <p:nvPr/>
          </p:nvGrpSpPr>
          <p:grpSpPr bwMode="auto">
            <a:xfrm>
              <a:off x="2872" y="3549"/>
              <a:ext cx="489" cy="440"/>
              <a:chOff x="2872" y="3549"/>
              <a:chExt cx="489" cy="440"/>
            </a:xfrm>
          </p:grpSpPr>
          <p:sp>
            <p:nvSpPr>
              <p:cNvPr id="7227" name="Text Box 67"/>
              <p:cNvSpPr txBox="1">
                <a:spLocks noChangeArrowheads="1"/>
              </p:cNvSpPr>
              <p:nvPr/>
            </p:nvSpPr>
            <p:spPr bwMode="auto">
              <a:xfrm>
                <a:off x="2872" y="354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28" name="Group 68"/>
              <p:cNvGrpSpPr>
                <a:grpSpLocks/>
              </p:cNvGrpSpPr>
              <p:nvPr/>
            </p:nvGrpSpPr>
            <p:grpSpPr bwMode="auto">
              <a:xfrm>
                <a:off x="2920" y="3602"/>
                <a:ext cx="392" cy="332"/>
                <a:chOff x="2920" y="3602"/>
                <a:chExt cx="392" cy="332"/>
              </a:xfrm>
            </p:grpSpPr>
            <p:sp>
              <p:nvSpPr>
                <p:cNvPr id="7229" name="Freeform 69"/>
                <p:cNvSpPr>
                  <a:spLocks/>
                </p:cNvSpPr>
                <p:nvPr/>
              </p:nvSpPr>
              <p:spPr bwMode="auto">
                <a:xfrm>
                  <a:off x="29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0" name="Freeform 70"/>
                <p:cNvSpPr>
                  <a:spLocks/>
                </p:cNvSpPr>
                <p:nvPr/>
              </p:nvSpPr>
              <p:spPr bwMode="auto">
                <a:xfrm>
                  <a:off x="2955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1" name="Freeform 71"/>
                <p:cNvSpPr>
                  <a:spLocks/>
                </p:cNvSpPr>
                <p:nvPr/>
              </p:nvSpPr>
              <p:spPr bwMode="auto">
                <a:xfrm>
                  <a:off x="2986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2" name="Freeform 72"/>
                <p:cNvSpPr>
                  <a:spLocks/>
                </p:cNvSpPr>
                <p:nvPr/>
              </p:nvSpPr>
              <p:spPr bwMode="auto">
                <a:xfrm>
                  <a:off x="301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3" name="Freeform 73"/>
                <p:cNvSpPr>
                  <a:spLocks/>
                </p:cNvSpPr>
                <p:nvPr/>
              </p:nvSpPr>
              <p:spPr bwMode="auto">
                <a:xfrm>
                  <a:off x="305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4" name="Freeform 74"/>
                <p:cNvSpPr>
                  <a:spLocks/>
                </p:cNvSpPr>
                <p:nvPr/>
              </p:nvSpPr>
              <p:spPr bwMode="auto">
                <a:xfrm>
                  <a:off x="3083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5" name="Freeform 75"/>
                <p:cNvSpPr>
                  <a:spLocks/>
                </p:cNvSpPr>
                <p:nvPr/>
              </p:nvSpPr>
              <p:spPr bwMode="auto">
                <a:xfrm>
                  <a:off x="311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6" name="Freeform 76"/>
                <p:cNvSpPr>
                  <a:spLocks/>
                </p:cNvSpPr>
                <p:nvPr/>
              </p:nvSpPr>
              <p:spPr bwMode="auto">
                <a:xfrm>
                  <a:off x="314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7" name="Freeform 77"/>
                <p:cNvSpPr>
                  <a:spLocks/>
                </p:cNvSpPr>
                <p:nvPr/>
              </p:nvSpPr>
              <p:spPr bwMode="auto">
                <a:xfrm>
                  <a:off x="317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8" name="Freeform 78"/>
                <p:cNvSpPr>
                  <a:spLocks/>
                </p:cNvSpPr>
                <p:nvPr/>
              </p:nvSpPr>
              <p:spPr bwMode="auto">
                <a:xfrm>
                  <a:off x="321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39" name="Freeform 79"/>
                <p:cNvSpPr>
                  <a:spLocks/>
                </p:cNvSpPr>
                <p:nvPr/>
              </p:nvSpPr>
              <p:spPr bwMode="auto">
                <a:xfrm>
                  <a:off x="324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85" name="Group 80"/>
            <p:cNvGrpSpPr>
              <a:grpSpLocks/>
            </p:cNvGrpSpPr>
            <p:nvPr/>
          </p:nvGrpSpPr>
          <p:grpSpPr bwMode="auto">
            <a:xfrm>
              <a:off x="3406" y="3549"/>
              <a:ext cx="489" cy="440"/>
              <a:chOff x="3406" y="3549"/>
              <a:chExt cx="489" cy="440"/>
            </a:xfrm>
          </p:grpSpPr>
          <p:sp>
            <p:nvSpPr>
              <p:cNvPr id="7214" name="Text Box 81"/>
              <p:cNvSpPr txBox="1">
                <a:spLocks noChangeArrowheads="1"/>
              </p:cNvSpPr>
              <p:nvPr/>
            </p:nvSpPr>
            <p:spPr bwMode="auto">
              <a:xfrm>
                <a:off x="3406" y="354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15" name="Group 82"/>
              <p:cNvGrpSpPr>
                <a:grpSpLocks/>
              </p:cNvGrpSpPr>
              <p:nvPr/>
            </p:nvGrpSpPr>
            <p:grpSpPr bwMode="auto">
              <a:xfrm>
                <a:off x="3454" y="3602"/>
                <a:ext cx="392" cy="332"/>
                <a:chOff x="3454" y="3602"/>
                <a:chExt cx="392" cy="332"/>
              </a:xfrm>
            </p:grpSpPr>
            <p:sp>
              <p:nvSpPr>
                <p:cNvPr id="7216" name="Freeform 83"/>
                <p:cNvSpPr>
                  <a:spLocks/>
                </p:cNvSpPr>
                <p:nvPr/>
              </p:nvSpPr>
              <p:spPr bwMode="auto">
                <a:xfrm>
                  <a:off x="345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7" name="Freeform 84"/>
                <p:cNvSpPr>
                  <a:spLocks/>
                </p:cNvSpPr>
                <p:nvPr/>
              </p:nvSpPr>
              <p:spPr bwMode="auto">
                <a:xfrm>
                  <a:off x="348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8" name="Freeform 85"/>
                <p:cNvSpPr>
                  <a:spLocks/>
                </p:cNvSpPr>
                <p:nvPr/>
              </p:nvSpPr>
              <p:spPr bwMode="auto">
                <a:xfrm>
                  <a:off x="352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9" name="Freeform 86"/>
                <p:cNvSpPr>
                  <a:spLocks/>
                </p:cNvSpPr>
                <p:nvPr/>
              </p:nvSpPr>
              <p:spPr bwMode="auto">
                <a:xfrm>
                  <a:off x="355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0" name="Freeform 87"/>
                <p:cNvSpPr>
                  <a:spLocks/>
                </p:cNvSpPr>
                <p:nvPr/>
              </p:nvSpPr>
              <p:spPr bwMode="auto">
                <a:xfrm>
                  <a:off x="35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1" name="Freeform 88"/>
                <p:cNvSpPr>
                  <a:spLocks/>
                </p:cNvSpPr>
                <p:nvPr/>
              </p:nvSpPr>
              <p:spPr bwMode="auto">
                <a:xfrm>
                  <a:off x="361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2" name="Freeform 89"/>
                <p:cNvSpPr>
                  <a:spLocks/>
                </p:cNvSpPr>
                <p:nvPr/>
              </p:nvSpPr>
              <p:spPr bwMode="auto">
                <a:xfrm>
                  <a:off x="36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3" name="Freeform 90"/>
                <p:cNvSpPr>
                  <a:spLocks/>
                </p:cNvSpPr>
                <p:nvPr/>
              </p:nvSpPr>
              <p:spPr bwMode="auto">
                <a:xfrm>
                  <a:off x="368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4" name="Freeform 91"/>
                <p:cNvSpPr>
                  <a:spLocks/>
                </p:cNvSpPr>
                <p:nvPr/>
              </p:nvSpPr>
              <p:spPr bwMode="auto">
                <a:xfrm>
                  <a:off x="371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5" name="Freeform 92"/>
                <p:cNvSpPr>
                  <a:spLocks/>
                </p:cNvSpPr>
                <p:nvPr/>
              </p:nvSpPr>
              <p:spPr bwMode="auto">
                <a:xfrm>
                  <a:off x="374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26" name="Freeform 93"/>
                <p:cNvSpPr>
                  <a:spLocks/>
                </p:cNvSpPr>
                <p:nvPr/>
              </p:nvSpPr>
              <p:spPr bwMode="auto">
                <a:xfrm>
                  <a:off x="377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86" name="Group 94"/>
            <p:cNvGrpSpPr>
              <a:grpSpLocks/>
            </p:cNvGrpSpPr>
            <p:nvPr/>
          </p:nvGrpSpPr>
          <p:grpSpPr bwMode="auto">
            <a:xfrm>
              <a:off x="4746" y="3549"/>
              <a:ext cx="489" cy="440"/>
              <a:chOff x="4746" y="3549"/>
              <a:chExt cx="489" cy="440"/>
            </a:xfrm>
          </p:grpSpPr>
          <p:sp>
            <p:nvSpPr>
              <p:cNvPr id="7201" name="Text Box 95"/>
              <p:cNvSpPr txBox="1">
                <a:spLocks noChangeArrowheads="1"/>
              </p:cNvSpPr>
              <p:nvPr/>
            </p:nvSpPr>
            <p:spPr bwMode="auto">
              <a:xfrm>
                <a:off x="4746" y="3549"/>
                <a:ext cx="490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202" name="Group 96"/>
              <p:cNvGrpSpPr>
                <a:grpSpLocks/>
              </p:cNvGrpSpPr>
              <p:nvPr/>
            </p:nvGrpSpPr>
            <p:grpSpPr bwMode="auto">
              <a:xfrm>
                <a:off x="4794" y="3602"/>
                <a:ext cx="392" cy="332"/>
                <a:chOff x="4794" y="3602"/>
                <a:chExt cx="392" cy="332"/>
              </a:xfrm>
            </p:grpSpPr>
            <p:sp>
              <p:nvSpPr>
                <p:cNvPr id="7203" name="Freeform 97"/>
                <p:cNvSpPr>
                  <a:spLocks/>
                </p:cNvSpPr>
                <p:nvPr/>
              </p:nvSpPr>
              <p:spPr bwMode="auto">
                <a:xfrm>
                  <a:off x="4794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4" name="Freeform 98"/>
                <p:cNvSpPr>
                  <a:spLocks/>
                </p:cNvSpPr>
                <p:nvPr/>
              </p:nvSpPr>
              <p:spPr bwMode="auto">
                <a:xfrm>
                  <a:off x="4829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5" name="Freeform 99"/>
                <p:cNvSpPr>
                  <a:spLocks/>
                </p:cNvSpPr>
                <p:nvPr/>
              </p:nvSpPr>
              <p:spPr bwMode="auto">
                <a:xfrm>
                  <a:off x="4860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6" name="Freeform 100"/>
                <p:cNvSpPr>
                  <a:spLocks/>
                </p:cNvSpPr>
                <p:nvPr/>
              </p:nvSpPr>
              <p:spPr bwMode="auto">
                <a:xfrm>
                  <a:off x="4893" y="3602"/>
                  <a:ext cx="72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7" name="Freeform 101"/>
                <p:cNvSpPr>
                  <a:spLocks/>
                </p:cNvSpPr>
                <p:nvPr/>
              </p:nvSpPr>
              <p:spPr bwMode="auto">
                <a:xfrm>
                  <a:off x="492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8" name="Freeform 102"/>
                <p:cNvSpPr>
                  <a:spLocks/>
                </p:cNvSpPr>
                <p:nvPr/>
              </p:nvSpPr>
              <p:spPr bwMode="auto">
                <a:xfrm>
                  <a:off x="4957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9" name="Freeform 103"/>
                <p:cNvSpPr>
                  <a:spLocks/>
                </p:cNvSpPr>
                <p:nvPr/>
              </p:nvSpPr>
              <p:spPr bwMode="auto">
                <a:xfrm>
                  <a:off x="49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0" name="Freeform 104"/>
                <p:cNvSpPr>
                  <a:spLocks/>
                </p:cNvSpPr>
                <p:nvPr/>
              </p:nvSpPr>
              <p:spPr bwMode="auto">
                <a:xfrm>
                  <a:off x="50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1" name="Freeform 105"/>
                <p:cNvSpPr>
                  <a:spLocks/>
                </p:cNvSpPr>
                <p:nvPr/>
              </p:nvSpPr>
              <p:spPr bwMode="auto">
                <a:xfrm>
                  <a:off x="50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2" name="Freeform 106"/>
                <p:cNvSpPr>
                  <a:spLocks/>
                </p:cNvSpPr>
                <p:nvPr/>
              </p:nvSpPr>
              <p:spPr bwMode="auto">
                <a:xfrm>
                  <a:off x="50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13" name="Freeform 107"/>
                <p:cNvSpPr>
                  <a:spLocks/>
                </p:cNvSpPr>
                <p:nvPr/>
              </p:nvSpPr>
              <p:spPr bwMode="auto">
                <a:xfrm>
                  <a:off x="51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87" name="Group 108"/>
            <p:cNvGrpSpPr>
              <a:grpSpLocks/>
            </p:cNvGrpSpPr>
            <p:nvPr/>
          </p:nvGrpSpPr>
          <p:grpSpPr bwMode="auto">
            <a:xfrm>
              <a:off x="3942" y="3549"/>
              <a:ext cx="488" cy="440"/>
              <a:chOff x="3942" y="3549"/>
              <a:chExt cx="488" cy="440"/>
            </a:xfrm>
          </p:grpSpPr>
          <p:sp>
            <p:nvSpPr>
              <p:cNvPr id="7188" name="Text Box 109"/>
              <p:cNvSpPr txBox="1">
                <a:spLocks noChangeArrowheads="1"/>
              </p:cNvSpPr>
              <p:nvPr/>
            </p:nvSpPr>
            <p:spPr bwMode="auto">
              <a:xfrm>
                <a:off x="3942" y="3549"/>
                <a:ext cx="489" cy="441"/>
              </a:xfrm>
              <a:prstGeom prst="rect">
                <a:avLst/>
              </a:prstGeom>
              <a:noFill/>
              <a:ln w="19080">
                <a:solidFill>
                  <a:srgbClr val="00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Palatino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sz="18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189" name="Group 110"/>
              <p:cNvGrpSpPr>
                <a:grpSpLocks/>
              </p:cNvGrpSpPr>
              <p:nvPr/>
            </p:nvGrpSpPr>
            <p:grpSpPr bwMode="auto">
              <a:xfrm>
                <a:off x="3990" y="3602"/>
                <a:ext cx="391" cy="332"/>
                <a:chOff x="3990" y="3602"/>
                <a:chExt cx="391" cy="332"/>
              </a:xfrm>
            </p:grpSpPr>
            <p:sp>
              <p:nvSpPr>
                <p:cNvPr id="7190" name="Freeform 111"/>
                <p:cNvSpPr>
                  <a:spLocks/>
                </p:cNvSpPr>
                <p:nvPr/>
              </p:nvSpPr>
              <p:spPr bwMode="auto">
                <a:xfrm>
                  <a:off x="399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1" name="Freeform 112"/>
                <p:cNvSpPr>
                  <a:spLocks/>
                </p:cNvSpPr>
                <p:nvPr/>
              </p:nvSpPr>
              <p:spPr bwMode="auto">
                <a:xfrm>
                  <a:off x="4025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2" name="Freeform 113"/>
                <p:cNvSpPr>
                  <a:spLocks/>
                </p:cNvSpPr>
                <p:nvPr/>
              </p:nvSpPr>
              <p:spPr bwMode="auto">
                <a:xfrm>
                  <a:off x="405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3" name="Freeform 114"/>
                <p:cNvSpPr>
                  <a:spLocks/>
                </p:cNvSpPr>
                <p:nvPr/>
              </p:nvSpPr>
              <p:spPr bwMode="auto">
                <a:xfrm>
                  <a:off x="408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4" name="Freeform 115"/>
                <p:cNvSpPr>
                  <a:spLocks/>
                </p:cNvSpPr>
                <p:nvPr/>
              </p:nvSpPr>
              <p:spPr bwMode="auto">
                <a:xfrm>
                  <a:off x="4120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5" name="Freeform 116"/>
                <p:cNvSpPr>
                  <a:spLocks/>
                </p:cNvSpPr>
                <p:nvPr/>
              </p:nvSpPr>
              <p:spPr bwMode="auto">
                <a:xfrm>
                  <a:off x="4152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6" name="Freeform 117"/>
                <p:cNvSpPr>
                  <a:spLocks/>
                </p:cNvSpPr>
                <p:nvPr/>
              </p:nvSpPr>
              <p:spPr bwMode="auto">
                <a:xfrm>
                  <a:off x="4184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7" name="Freeform 118"/>
                <p:cNvSpPr>
                  <a:spLocks/>
                </p:cNvSpPr>
                <p:nvPr/>
              </p:nvSpPr>
              <p:spPr bwMode="auto">
                <a:xfrm>
                  <a:off x="4216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8" name="Freeform 119"/>
                <p:cNvSpPr>
                  <a:spLocks/>
                </p:cNvSpPr>
                <p:nvPr/>
              </p:nvSpPr>
              <p:spPr bwMode="auto">
                <a:xfrm>
                  <a:off x="4248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199" name="Freeform 120"/>
                <p:cNvSpPr>
                  <a:spLocks/>
                </p:cNvSpPr>
                <p:nvPr/>
              </p:nvSpPr>
              <p:spPr bwMode="auto">
                <a:xfrm>
                  <a:off x="4280" y="3602"/>
                  <a:ext cx="70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200" name="Freeform 121"/>
                <p:cNvSpPr>
                  <a:spLocks/>
                </p:cNvSpPr>
                <p:nvPr/>
              </p:nvSpPr>
              <p:spPr bwMode="auto">
                <a:xfrm>
                  <a:off x="4311" y="3602"/>
                  <a:ext cx="71" cy="333"/>
                </a:xfrm>
                <a:custGeom>
                  <a:avLst/>
                  <a:gdLst>
                    <a:gd name="T0" fmla="*/ 0 w 208"/>
                    <a:gd name="T1" fmla="*/ 0 h 1536"/>
                    <a:gd name="T2" fmla="*/ 0 w 208"/>
                    <a:gd name="T3" fmla="*/ 0 h 1536"/>
                    <a:gd name="T4" fmla="*/ 0 w 208"/>
                    <a:gd name="T5" fmla="*/ 0 h 1536"/>
                    <a:gd name="T6" fmla="*/ 0 w 208"/>
                    <a:gd name="T7" fmla="*/ 0 h 1536"/>
                    <a:gd name="T8" fmla="*/ 0 w 208"/>
                    <a:gd name="T9" fmla="*/ 0 h 1536"/>
                    <a:gd name="T10" fmla="*/ 0 w 208"/>
                    <a:gd name="T11" fmla="*/ 0 h 1536"/>
                    <a:gd name="T12" fmla="*/ 0 w 208"/>
                    <a:gd name="T13" fmla="*/ 0 h 1536"/>
                    <a:gd name="T14" fmla="*/ 0 w 208"/>
                    <a:gd name="T15" fmla="*/ 0 h 1536"/>
                    <a:gd name="T16" fmla="*/ 0 w 208"/>
                    <a:gd name="T17" fmla="*/ 0 h 1536"/>
                    <a:gd name="T18" fmla="*/ 0 w 208"/>
                    <a:gd name="T19" fmla="*/ 0 h 1536"/>
                    <a:gd name="T20" fmla="*/ 0 w 208"/>
                    <a:gd name="T21" fmla="*/ 0 h 1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08"/>
                    <a:gd name="T34" fmla="*/ 0 h 1536"/>
                    <a:gd name="T35" fmla="*/ 208 w 208"/>
                    <a:gd name="T36" fmla="*/ 1536 h 1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8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7176" name="Text Box 122"/>
          <p:cNvSpPr txBox="1">
            <a:spLocks noChangeArrowheads="1"/>
          </p:cNvSpPr>
          <p:nvPr/>
        </p:nvSpPr>
        <p:spPr bwMode="auto">
          <a:xfrm>
            <a:off x="656565" y="2381461"/>
            <a:ext cx="2987939" cy="43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338"/>
              </a:spcBef>
              <a:buClr>
                <a:srgbClr val="00CC00"/>
              </a:buClr>
            </a:pP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050" dirty="0">
              <a:solidFill>
                <a:schemeClr val="accent1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338"/>
              </a:spcBef>
              <a:buClr>
                <a:srgbClr val="00CC00"/>
              </a:buClr>
            </a:pPr>
            <a:r>
              <a:rPr lang="en-US" sz="105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KernelA</a:t>
            </a: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05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nBlk</a:t>
            </a: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, </a:t>
            </a:r>
            <a:r>
              <a:rPr lang="en-US" sz="105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nTid</a:t>
            </a: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05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args</a:t>
            </a: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);</a:t>
            </a:r>
          </a:p>
        </p:txBody>
      </p:sp>
      <p:sp>
        <p:nvSpPr>
          <p:cNvPr id="7177" name="Freeform 123"/>
          <p:cNvSpPr>
            <a:spLocks/>
          </p:cNvSpPr>
          <p:nvPr/>
        </p:nvSpPr>
        <p:spPr bwMode="auto">
          <a:xfrm>
            <a:off x="4672014" y="1914436"/>
            <a:ext cx="54769" cy="454522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7178" name="Text Box 124"/>
          <p:cNvSpPr txBox="1">
            <a:spLocks noChangeArrowheads="1"/>
          </p:cNvSpPr>
          <p:nvPr/>
        </p:nvSpPr>
        <p:spPr bwMode="auto">
          <a:xfrm>
            <a:off x="2935950" y="3084846"/>
            <a:ext cx="1720454" cy="24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169"/>
              </a:spcBef>
              <a:buClr>
                <a:srgbClr val="3333CC"/>
              </a:buClr>
            </a:pPr>
            <a:r>
              <a:rPr lang="en-US" sz="135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Serial Code (host)</a:t>
            </a:r>
            <a:r>
              <a:rPr lang="ar-SA" sz="1350" b="1" dirty="0">
                <a:solidFill>
                  <a:srgbClr val="3333CC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350" b="1" dirty="0">
              <a:solidFill>
                <a:srgbClr val="33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79" name="Freeform 125"/>
          <p:cNvSpPr>
            <a:spLocks/>
          </p:cNvSpPr>
          <p:nvPr/>
        </p:nvSpPr>
        <p:spPr bwMode="auto">
          <a:xfrm>
            <a:off x="4672014" y="2986892"/>
            <a:ext cx="54769" cy="454521"/>
          </a:xfrm>
          <a:custGeom>
            <a:avLst/>
            <a:gdLst>
              <a:gd name="T0" fmla="*/ 2147483647 w 208"/>
              <a:gd name="T1" fmla="*/ 0 h 1536"/>
              <a:gd name="T2" fmla="*/ 2147483647 w 208"/>
              <a:gd name="T3" fmla="*/ 2147483647 h 1536"/>
              <a:gd name="T4" fmla="*/ 2147483647 w 208"/>
              <a:gd name="T5" fmla="*/ 2147483647 h 1536"/>
              <a:gd name="T6" fmla="*/ 2147483647 w 208"/>
              <a:gd name="T7" fmla="*/ 2147483647 h 1536"/>
              <a:gd name="T8" fmla="*/ 2147483647 w 208"/>
              <a:gd name="T9" fmla="*/ 2147483647 h 1536"/>
              <a:gd name="T10" fmla="*/ 2147483647 w 208"/>
              <a:gd name="T11" fmla="*/ 2147483647 h 1536"/>
              <a:gd name="T12" fmla="*/ 2147483647 w 208"/>
              <a:gd name="T13" fmla="*/ 2147483647 h 1536"/>
              <a:gd name="T14" fmla="*/ 2147483647 w 208"/>
              <a:gd name="T15" fmla="*/ 2147483647 h 1536"/>
              <a:gd name="T16" fmla="*/ 2147483647 w 208"/>
              <a:gd name="T17" fmla="*/ 2147483647 h 1536"/>
              <a:gd name="T18" fmla="*/ 2147483647 w 208"/>
              <a:gd name="T19" fmla="*/ 2147483647 h 1536"/>
              <a:gd name="T20" fmla="*/ 2147483647 w 208"/>
              <a:gd name="T21" fmla="*/ 2147483647 h 1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"/>
              <a:gd name="T34" fmla="*/ 0 h 1536"/>
              <a:gd name="T35" fmla="*/ 208 w 208"/>
              <a:gd name="T36" fmla="*/ 1536 h 1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7180" name="Text Box 126"/>
          <p:cNvSpPr txBox="1">
            <a:spLocks noChangeArrowheads="1"/>
          </p:cNvSpPr>
          <p:nvPr/>
        </p:nvSpPr>
        <p:spPr bwMode="auto">
          <a:xfrm>
            <a:off x="701874" y="3481087"/>
            <a:ext cx="2895600" cy="43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338"/>
              </a:spcBef>
              <a:buClr>
                <a:srgbClr val="00CC00"/>
              </a:buClr>
            </a:pP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Parallel Kernel (device)</a:t>
            </a:r>
            <a:r>
              <a:rPr lang="ar-SA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‏</a:t>
            </a:r>
            <a:endParaRPr lang="en-US" sz="1050" dirty="0">
              <a:solidFill>
                <a:schemeClr val="accent1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>
              <a:spcBef>
                <a:spcPts val="338"/>
              </a:spcBef>
              <a:buClr>
                <a:srgbClr val="00CC00"/>
              </a:buClr>
            </a:pPr>
            <a:r>
              <a:rPr lang="en-US" sz="105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KernelB</a:t>
            </a: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&lt;&lt;&lt; </a:t>
            </a:r>
            <a:r>
              <a:rPr lang="en-US" sz="105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nBlk</a:t>
            </a: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, </a:t>
            </a:r>
            <a:r>
              <a:rPr lang="en-US" sz="105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nTid</a:t>
            </a: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 &gt;&gt;&gt;(</a:t>
            </a:r>
            <a:r>
              <a:rPr lang="en-US" sz="1050" dirty="0" err="1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args</a:t>
            </a:r>
            <a:r>
              <a:rPr lang="en-US" sz="1050" dirty="0">
                <a:solidFill>
                  <a:schemeClr val="accent1"/>
                </a:solidFill>
                <a:latin typeface="Arial" charset="0"/>
                <a:ea typeface="ＭＳ Ｐゴシック" pitchFamily="34" charset="-128"/>
              </a:rPr>
              <a:t>);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05330"/>
      </p:ext>
    </p:extLst>
  </p:cSld>
  <p:clrMapOvr>
    <a:masterClrMapping/>
  </p:clrMapOvr>
  <p:transition advTm="676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>
                <a:solidFill>
                  <a:schemeClr val="accent1"/>
                </a:solidFill>
              </a:rPr>
              <a:t>From Natural Language to Electrons</a:t>
            </a:r>
          </a:p>
        </p:txBody>
      </p:sp>
      <p:sp>
        <p:nvSpPr>
          <p:cNvPr id="8197" name="Rectangle 4"/>
          <p:cNvSpPr>
            <a:spLocks noGrp="1" noChangeArrowheads="1"/>
          </p:cNvSpPr>
          <p:nvPr>
            <p:ph idx="1"/>
          </p:nvPr>
        </p:nvSpPr>
        <p:spPr>
          <a:xfrm>
            <a:off x="563880" y="1367231"/>
            <a:ext cx="6217920" cy="4023919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dirty="0" smtClean="0"/>
              <a:t>Natural Language (</a:t>
            </a:r>
            <a:r>
              <a:rPr lang="en-US" dirty="0" err="1" smtClean="0"/>
              <a:t>e.g</a:t>
            </a:r>
            <a:r>
              <a:rPr lang="en-US" dirty="0" smtClean="0"/>
              <a:t>, English)</a:t>
            </a:r>
          </a:p>
          <a:p>
            <a:pPr algn="ctr" eaLnBrk="1" hangingPunct="1">
              <a:buFontTx/>
              <a:buNone/>
            </a:pPr>
            <a:r>
              <a:rPr lang="en-US" dirty="0" smtClean="0"/>
              <a:t>Algorithm</a:t>
            </a:r>
          </a:p>
          <a:p>
            <a:pPr algn="ctr" eaLnBrk="1" hangingPunct="1">
              <a:buFontTx/>
              <a:buNone/>
            </a:pPr>
            <a:r>
              <a:rPr lang="en-US" dirty="0" smtClean="0"/>
              <a:t>High-Level Language (C/C++…)</a:t>
            </a:r>
          </a:p>
          <a:p>
            <a:pPr algn="ctr" eaLnBrk="1" hangingPunct="1">
              <a:buFontTx/>
              <a:buNone/>
            </a:pPr>
            <a:r>
              <a:rPr lang="en-US" dirty="0" smtClean="0"/>
              <a:t>Instruction Set Architecture</a:t>
            </a:r>
          </a:p>
          <a:p>
            <a:pPr algn="ctr" eaLnBrk="1" hangingPunct="1">
              <a:buFontTx/>
              <a:buNone/>
            </a:pPr>
            <a:r>
              <a:rPr lang="en-US" dirty="0" smtClean="0"/>
              <a:t>Microarchitecture</a:t>
            </a:r>
          </a:p>
          <a:p>
            <a:pPr algn="ctr" eaLnBrk="1" hangingPunct="1">
              <a:buFontTx/>
              <a:buNone/>
            </a:pPr>
            <a:r>
              <a:rPr lang="en-US" dirty="0" smtClean="0"/>
              <a:t>Circuits</a:t>
            </a:r>
          </a:p>
          <a:p>
            <a:pPr algn="ctr" eaLnBrk="1" hangingPunct="1">
              <a:buFontTx/>
              <a:buNone/>
            </a:pPr>
            <a:r>
              <a:rPr lang="en-US" dirty="0" smtClean="0"/>
              <a:t>Electrons</a:t>
            </a:r>
          </a:p>
          <a:p>
            <a:pPr algn="ctr" eaLnBrk="1" hangingPunct="1">
              <a:buFontTx/>
              <a:buNone/>
            </a:pPr>
            <a:endParaRPr lang="en-US" sz="900" dirty="0"/>
          </a:p>
          <a:p>
            <a:pPr algn="r" eaLnBrk="1" hangingPunct="1">
              <a:buFontTx/>
              <a:buNone/>
            </a:pPr>
            <a:endParaRPr lang="en-US" sz="600" dirty="0">
              <a:cs typeface="Times New Roman" pitchFamily="18" charset="0"/>
            </a:endParaRPr>
          </a:p>
          <a:p>
            <a:pPr algn="r" eaLnBrk="1" hangingPunct="1">
              <a:buFontTx/>
              <a:buNone/>
            </a:pPr>
            <a:r>
              <a:rPr lang="en-US" sz="900" dirty="0">
                <a:cs typeface="Times New Roman" pitchFamily="18" charset="0"/>
              </a:rPr>
              <a:t>©Yale Patt and Sanjay Patel, </a:t>
            </a:r>
            <a:r>
              <a:rPr lang="en-US" sz="900" i="1" dirty="0">
                <a:cs typeface="Times New Roman" pitchFamily="18" charset="0"/>
              </a:rPr>
              <a:t>From bits and bytes to gates and beyond</a:t>
            </a:r>
            <a:endParaRPr lang="en-US" sz="900" dirty="0">
              <a:cs typeface="Times New Roman" pitchFamily="18" charset="0"/>
            </a:endParaRPr>
          </a:p>
        </p:txBody>
      </p:sp>
      <p:sp>
        <p:nvSpPr>
          <p:cNvPr id="8198" name="Line 5"/>
          <p:cNvSpPr>
            <a:spLocks noChangeShapeType="1"/>
          </p:cNvSpPr>
          <p:nvPr/>
        </p:nvSpPr>
        <p:spPr bwMode="auto">
          <a:xfrm>
            <a:off x="1483082" y="1636615"/>
            <a:ext cx="44577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B050"/>
              </a:solidFill>
            </a:endParaRPr>
          </a:p>
        </p:txBody>
      </p:sp>
      <p:sp>
        <p:nvSpPr>
          <p:cNvPr id="8199" name="Line 6"/>
          <p:cNvSpPr>
            <a:spLocks noChangeShapeType="1"/>
          </p:cNvSpPr>
          <p:nvPr/>
        </p:nvSpPr>
        <p:spPr bwMode="auto">
          <a:xfrm>
            <a:off x="1483082" y="1922365"/>
            <a:ext cx="44577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B050"/>
              </a:solidFill>
            </a:endParaRPr>
          </a:p>
        </p:txBody>
      </p:sp>
      <p:sp>
        <p:nvSpPr>
          <p:cNvPr id="8200" name="Line 7"/>
          <p:cNvSpPr>
            <a:spLocks noChangeShapeType="1"/>
          </p:cNvSpPr>
          <p:nvPr/>
        </p:nvSpPr>
        <p:spPr bwMode="auto">
          <a:xfrm>
            <a:off x="1483082" y="2150965"/>
            <a:ext cx="44577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B050"/>
              </a:solidFill>
            </a:endParaRPr>
          </a:p>
        </p:txBody>
      </p:sp>
      <p:sp>
        <p:nvSpPr>
          <p:cNvPr id="8201" name="Line 8"/>
          <p:cNvSpPr>
            <a:spLocks noChangeShapeType="1"/>
          </p:cNvSpPr>
          <p:nvPr/>
        </p:nvSpPr>
        <p:spPr bwMode="auto">
          <a:xfrm>
            <a:off x="1483082" y="2372445"/>
            <a:ext cx="44577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B050"/>
              </a:solidFill>
            </a:endParaRPr>
          </a:p>
        </p:txBody>
      </p:sp>
      <p:sp>
        <p:nvSpPr>
          <p:cNvPr id="8202" name="Line 9"/>
          <p:cNvSpPr>
            <a:spLocks noChangeShapeType="1"/>
          </p:cNvSpPr>
          <p:nvPr/>
        </p:nvSpPr>
        <p:spPr bwMode="auto">
          <a:xfrm>
            <a:off x="1483082" y="2893915"/>
            <a:ext cx="44577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B050"/>
              </a:solidFill>
            </a:endParaRPr>
          </a:p>
        </p:txBody>
      </p:sp>
      <p:sp>
        <p:nvSpPr>
          <p:cNvPr id="8203" name="Line 10"/>
          <p:cNvSpPr>
            <a:spLocks noChangeShapeType="1"/>
          </p:cNvSpPr>
          <p:nvPr/>
        </p:nvSpPr>
        <p:spPr bwMode="auto">
          <a:xfrm>
            <a:off x="1483082" y="2665315"/>
            <a:ext cx="44577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B050"/>
              </a:solidFill>
            </a:endParaRPr>
          </a:p>
        </p:txBody>
      </p:sp>
      <p:sp>
        <p:nvSpPr>
          <p:cNvPr id="8204" name="Text Box 13"/>
          <p:cNvSpPr txBox="1">
            <a:spLocks noChangeArrowheads="1"/>
          </p:cNvSpPr>
          <p:nvPr/>
        </p:nvSpPr>
        <p:spPr bwMode="auto">
          <a:xfrm>
            <a:off x="233777" y="1972350"/>
            <a:ext cx="909223" cy="3231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 dirty="0">
                <a:solidFill>
                  <a:schemeClr val="accent1"/>
                </a:solidFill>
              </a:rPr>
              <a:t>Compiler</a:t>
            </a:r>
          </a:p>
        </p:txBody>
      </p:sp>
      <p:sp>
        <p:nvSpPr>
          <p:cNvPr id="8205" name="Line 17"/>
          <p:cNvSpPr>
            <a:spLocks noChangeShapeType="1"/>
          </p:cNvSpPr>
          <p:nvPr/>
        </p:nvSpPr>
        <p:spPr bwMode="auto">
          <a:xfrm>
            <a:off x="1143000" y="2150965"/>
            <a:ext cx="2667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rgbClr val="00B050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299">
        <p:fade/>
      </p:transition>
    </mc:Choice>
    <mc:Fallback xmlns="">
      <p:transition spd="med" advTm="1202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A program at the ISA level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A program is a set of instructions stored in memory that can be read, interpreted, and executed by the hardware.</a:t>
            </a:r>
          </a:p>
          <a:p>
            <a:pPr lvl="1"/>
            <a:r>
              <a:rPr lang="en-US" dirty="0" smtClean="0"/>
              <a:t>Both CPUs and GPUs are designed based on (different) instruction sets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Program instructions operate on data stored in memory and/or registers.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3E8383F-74AC-47AD-9954-7D7DE08B7FD3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376">
        <p:fade/>
      </p:transition>
    </mc:Choice>
    <mc:Fallback xmlns="">
      <p:transition spd="med" advTm="44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A Thread as a Von-Neumann Processor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2571750" y="1885950"/>
            <a:ext cx="1714500" cy="6000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Memory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2457450" y="2657475"/>
            <a:ext cx="1943100" cy="942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1828800" y="3814762"/>
            <a:ext cx="3143250" cy="6143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Control Unit</a:t>
            </a:r>
          </a:p>
          <a:p>
            <a:pPr algn="ctr"/>
            <a:endParaRPr lang="en-US" sz="1350">
              <a:solidFill>
                <a:schemeClr val="accent1"/>
              </a:solidFill>
            </a:endParaRPr>
          </a:p>
          <a:p>
            <a:pPr algn="ctr"/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4857750" y="1971675"/>
            <a:ext cx="685800" cy="771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I/O</a:t>
            </a:r>
          </a:p>
        </p:txBody>
      </p:sp>
      <p:grpSp>
        <p:nvGrpSpPr>
          <p:cNvPr id="11273" name="Group 26"/>
          <p:cNvGrpSpPr>
            <a:grpSpLocks/>
          </p:cNvGrpSpPr>
          <p:nvPr/>
        </p:nvGrpSpPr>
        <p:grpSpPr bwMode="auto">
          <a:xfrm>
            <a:off x="2686050" y="3171827"/>
            <a:ext cx="800100" cy="323255"/>
            <a:chOff x="528" y="2688"/>
            <a:chExt cx="672" cy="362"/>
          </a:xfrm>
        </p:grpSpPr>
        <p:grpSp>
          <p:nvGrpSpPr>
            <p:cNvPr id="11287" name="Group 24"/>
            <p:cNvGrpSpPr>
              <a:grpSpLocks/>
            </p:cNvGrpSpPr>
            <p:nvPr/>
          </p:nvGrpSpPr>
          <p:grpSpPr bwMode="auto">
            <a:xfrm>
              <a:off x="528" y="2688"/>
              <a:ext cx="672" cy="288"/>
              <a:chOff x="528" y="2688"/>
              <a:chExt cx="672" cy="288"/>
            </a:xfrm>
          </p:grpSpPr>
          <p:sp>
            <p:nvSpPr>
              <p:cNvPr id="11289" name="Line 13"/>
              <p:cNvSpPr>
                <a:spLocks noChangeShapeType="1"/>
              </p:cNvSpPr>
              <p:nvPr/>
            </p:nvSpPr>
            <p:spPr bwMode="auto">
              <a:xfrm>
                <a:off x="768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90" name="Line 14"/>
              <p:cNvSpPr>
                <a:spLocks noChangeShapeType="1"/>
              </p:cNvSpPr>
              <p:nvPr/>
            </p:nvSpPr>
            <p:spPr bwMode="auto">
              <a:xfrm flipV="1">
                <a:off x="864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91" name="Line 19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92" name="Line 20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93" name="Line 21"/>
              <p:cNvSpPr>
                <a:spLocks noChangeShapeType="1"/>
              </p:cNvSpPr>
              <p:nvPr/>
            </p:nvSpPr>
            <p:spPr bwMode="auto">
              <a:xfrm>
                <a:off x="672" y="297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94" name="Line 22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95" name="Line 23"/>
              <p:cNvSpPr>
                <a:spLocks noChangeShapeType="1"/>
              </p:cNvSpPr>
              <p:nvPr/>
            </p:nvSpPr>
            <p:spPr bwMode="auto">
              <a:xfrm>
                <a:off x="960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1288" name="Text Box 25"/>
            <p:cNvSpPr txBox="1">
              <a:spLocks noChangeArrowheads="1"/>
            </p:cNvSpPr>
            <p:nvPr/>
          </p:nvSpPr>
          <p:spPr bwMode="auto">
            <a:xfrm>
              <a:off x="630" y="2688"/>
              <a:ext cx="488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500" dirty="0">
                  <a:solidFill>
                    <a:schemeClr val="accent1"/>
                  </a:solidFill>
                </a:rPr>
                <a:t>ALU</a:t>
              </a:r>
            </a:p>
          </p:txBody>
        </p:sp>
      </p:grpSp>
      <p:grpSp>
        <p:nvGrpSpPr>
          <p:cNvPr id="11274" name="Group 29"/>
          <p:cNvGrpSpPr>
            <a:grpSpLocks/>
          </p:cNvGrpSpPr>
          <p:nvPr/>
        </p:nvGrpSpPr>
        <p:grpSpPr bwMode="auto">
          <a:xfrm>
            <a:off x="3714750" y="2957513"/>
            <a:ext cx="514350" cy="596504"/>
            <a:chOff x="720" y="1632"/>
            <a:chExt cx="432" cy="668"/>
          </a:xfrm>
        </p:grpSpPr>
        <p:sp>
          <p:nvSpPr>
            <p:cNvPr id="11285" name="Rectangle 27"/>
            <p:cNvSpPr>
              <a:spLocks noChangeArrowheads="1"/>
            </p:cNvSpPr>
            <p:nvPr/>
          </p:nvSpPr>
          <p:spPr bwMode="auto">
            <a:xfrm>
              <a:off x="720" y="1632"/>
              <a:ext cx="432" cy="62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11286" name="Text Box 28"/>
            <p:cNvSpPr txBox="1">
              <a:spLocks noChangeArrowheads="1"/>
            </p:cNvSpPr>
            <p:nvPr/>
          </p:nvSpPr>
          <p:spPr bwMode="auto">
            <a:xfrm>
              <a:off x="720" y="1680"/>
              <a:ext cx="415" cy="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500" dirty="0" err="1">
                  <a:solidFill>
                    <a:schemeClr val="accent1"/>
                  </a:solidFill>
                </a:rPr>
                <a:t>Reg</a:t>
              </a:r>
              <a:endParaRPr lang="en-US" sz="1500" dirty="0">
                <a:solidFill>
                  <a:schemeClr val="accent1"/>
                </a:solidFill>
              </a:endParaRPr>
            </a:p>
            <a:p>
              <a:pPr eaLnBrk="1" hangingPunct="1"/>
              <a:r>
                <a:rPr lang="en-US" sz="1500" dirty="0">
                  <a:solidFill>
                    <a:schemeClr val="accent1"/>
                  </a:solidFill>
                </a:rPr>
                <a:t>File</a:t>
              </a:r>
            </a:p>
          </p:txBody>
        </p:sp>
      </p:grpSp>
      <p:sp>
        <p:nvSpPr>
          <p:cNvPr id="11275" name="Rectangle 30"/>
          <p:cNvSpPr>
            <a:spLocks noChangeArrowheads="1"/>
          </p:cNvSpPr>
          <p:nvPr/>
        </p:nvSpPr>
        <p:spPr bwMode="auto">
          <a:xfrm>
            <a:off x="2343150" y="4114800"/>
            <a:ext cx="685800" cy="171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PC</a:t>
            </a:r>
          </a:p>
        </p:txBody>
      </p:sp>
      <p:sp>
        <p:nvSpPr>
          <p:cNvPr id="11276" name="Rectangle 31"/>
          <p:cNvSpPr>
            <a:spLocks noChangeArrowheads="1"/>
          </p:cNvSpPr>
          <p:nvPr/>
        </p:nvSpPr>
        <p:spPr bwMode="auto">
          <a:xfrm>
            <a:off x="3829050" y="4114800"/>
            <a:ext cx="685800" cy="171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IR</a:t>
            </a:r>
          </a:p>
        </p:txBody>
      </p:sp>
      <p:cxnSp>
        <p:nvCxnSpPr>
          <p:cNvPr id="11277" name="AutoShape 35"/>
          <p:cNvCxnSpPr>
            <a:cxnSpLocks noChangeShapeType="1"/>
          </p:cNvCxnSpPr>
          <p:nvPr/>
        </p:nvCxnSpPr>
        <p:spPr bwMode="auto">
          <a:xfrm rot="-5400000">
            <a:off x="1664493" y="2907506"/>
            <a:ext cx="1414463" cy="400050"/>
          </a:xfrm>
          <a:prstGeom prst="bentConnector2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8" name="Line 37"/>
          <p:cNvSpPr>
            <a:spLocks noChangeShapeType="1"/>
          </p:cNvSpPr>
          <p:nvPr/>
        </p:nvSpPr>
        <p:spPr bwMode="auto">
          <a:xfrm flipV="1">
            <a:off x="3371850" y="3600450"/>
            <a:ext cx="0" cy="214313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11279" name="Line 38"/>
          <p:cNvSpPr>
            <a:spLocks noChangeShapeType="1"/>
          </p:cNvSpPr>
          <p:nvPr/>
        </p:nvSpPr>
        <p:spPr bwMode="auto">
          <a:xfrm flipV="1">
            <a:off x="3028950" y="2486025"/>
            <a:ext cx="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11280" name="Line 39"/>
          <p:cNvSpPr>
            <a:spLocks noChangeShapeType="1"/>
          </p:cNvSpPr>
          <p:nvPr/>
        </p:nvSpPr>
        <p:spPr bwMode="auto">
          <a:xfrm>
            <a:off x="3714750" y="2486025"/>
            <a:ext cx="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11281" name="Line 40"/>
          <p:cNvSpPr>
            <a:spLocks noChangeShapeType="1"/>
          </p:cNvSpPr>
          <p:nvPr/>
        </p:nvSpPr>
        <p:spPr bwMode="auto">
          <a:xfrm>
            <a:off x="4286250" y="2100263"/>
            <a:ext cx="571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11282" name="Line 41"/>
          <p:cNvSpPr>
            <a:spLocks noChangeShapeType="1"/>
          </p:cNvSpPr>
          <p:nvPr/>
        </p:nvSpPr>
        <p:spPr bwMode="auto">
          <a:xfrm flipH="1">
            <a:off x="4286250" y="2271713"/>
            <a:ext cx="571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accent1"/>
              </a:solidFill>
            </a:endParaRPr>
          </a:p>
        </p:txBody>
      </p:sp>
      <p:cxnSp>
        <p:nvCxnSpPr>
          <p:cNvPr id="11283" name="AutoShape 44"/>
          <p:cNvCxnSpPr>
            <a:cxnSpLocks noChangeShapeType="1"/>
          </p:cNvCxnSpPr>
          <p:nvPr/>
        </p:nvCxnSpPr>
        <p:spPr bwMode="auto">
          <a:xfrm rot="-5400000">
            <a:off x="4164806" y="3121819"/>
            <a:ext cx="1157288" cy="228600"/>
          </a:xfrm>
          <a:prstGeom prst="bentConnector2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4" name="Text Box 46"/>
          <p:cNvSpPr txBox="1">
            <a:spLocks noChangeArrowheads="1"/>
          </p:cNvSpPr>
          <p:nvPr/>
        </p:nvSpPr>
        <p:spPr bwMode="auto">
          <a:xfrm>
            <a:off x="2637235" y="2658220"/>
            <a:ext cx="16530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1"/>
                </a:solidFill>
              </a:rPr>
              <a:t>Processing Unit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624" y="971550"/>
            <a:ext cx="3352376" cy="71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A thread is a “virtualized” or “abstracted” 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Von-Neumann Processor</a:t>
            </a:r>
          </a:p>
        </p:txBody>
      </p:sp>
      <p:cxnSp>
        <p:nvCxnSpPr>
          <p:cNvPr id="32" name="AutoShape 35"/>
          <p:cNvCxnSpPr>
            <a:cxnSpLocks noChangeShapeType="1"/>
          </p:cNvCxnSpPr>
          <p:nvPr/>
        </p:nvCxnSpPr>
        <p:spPr bwMode="auto">
          <a:xfrm rot="5400000" flipH="1" flipV="1">
            <a:off x="1496339" y="2753936"/>
            <a:ext cx="1550453" cy="571203"/>
          </a:xfrm>
          <a:prstGeom prst="bentConnector3">
            <a:avLst>
              <a:gd name="adj1" fmla="val 100737"/>
            </a:avLst>
          </a:prstGeom>
          <a:noFill/>
          <a:ln w="9525">
            <a:solidFill>
              <a:schemeClr val="bg1"/>
            </a:solidFill>
            <a:prstDash val="solid"/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/>
          <p:nvPr/>
        </p:nvCxnSpPr>
        <p:spPr>
          <a:xfrm>
            <a:off x="3543299" y="3582462"/>
            <a:ext cx="0" cy="2323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63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897">
        <p:fade/>
      </p:transition>
    </mc:Choice>
    <mc:Fallback xmlns="">
      <p:transition spd="med" advTm="1088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>
                <a:latin typeface="Arial" charset="0"/>
              </a:rPr>
              <a:t>Arrays of Parallel Threads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525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A CUDA kernel is executed by a </a:t>
            </a:r>
            <a:r>
              <a:rPr lang="en-US" dirty="0">
                <a:solidFill>
                  <a:schemeClr val="accent2"/>
                </a:solidFill>
                <a:latin typeface="Arial" charset="0"/>
              </a:rPr>
              <a:t>grid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(array) of</a:t>
            </a:r>
            <a:r>
              <a:rPr lang="en-US" dirty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threads </a:t>
            </a:r>
          </a:p>
          <a:p>
            <a:pPr lvl="1">
              <a:lnSpc>
                <a:spcPct val="90000"/>
              </a:lnSpc>
              <a:spcBef>
                <a:spcPts val="450"/>
              </a:spcBef>
              <a:buFont typeface="Arial" charset="0"/>
              <a:buChar char="–"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All threads in a grid run the same kernel code (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Single Program Multiple Data)</a:t>
            </a:r>
            <a:r>
              <a:rPr lang="ar-SA" dirty="0">
                <a:solidFill>
                  <a:srgbClr val="000000"/>
                </a:solidFill>
                <a:latin typeface="Arial" charset="0"/>
              </a:rPr>
              <a:t>‏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buFont typeface="Arial" charset="0"/>
              <a:buChar char="–"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Each thread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has indexes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that it uses to compute memory addresses and make control decisions</a:t>
            </a:r>
          </a:p>
          <a:p>
            <a:endParaRPr lang="en-US" dirty="0"/>
          </a:p>
        </p:txBody>
      </p:sp>
      <p:sp>
        <p:nvSpPr>
          <p:cNvPr id="12294" name="Freeform 26"/>
          <p:cNvSpPr>
            <a:spLocks/>
          </p:cNvSpPr>
          <p:nvPr/>
        </p:nvSpPr>
        <p:spPr bwMode="auto">
          <a:xfrm>
            <a:off x="2286000" y="2812706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6" name="Freeform 28"/>
          <p:cNvSpPr>
            <a:spLocks/>
          </p:cNvSpPr>
          <p:nvPr/>
        </p:nvSpPr>
        <p:spPr bwMode="auto">
          <a:xfrm>
            <a:off x="2691180" y="2812706"/>
            <a:ext cx="180975" cy="1333203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7" name="Freeform 29"/>
          <p:cNvSpPr>
            <a:spLocks/>
          </p:cNvSpPr>
          <p:nvPr/>
        </p:nvSpPr>
        <p:spPr bwMode="auto">
          <a:xfrm>
            <a:off x="3087075" y="2812706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8" name="Freeform 30"/>
          <p:cNvSpPr>
            <a:spLocks/>
          </p:cNvSpPr>
          <p:nvPr/>
        </p:nvSpPr>
        <p:spPr bwMode="auto">
          <a:xfrm>
            <a:off x="3990050" y="2812706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9" name="Freeform 33"/>
          <p:cNvSpPr>
            <a:spLocks/>
          </p:cNvSpPr>
          <p:nvPr/>
        </p:nvSpPr>
        <p:spPr bwMode="auto">
          <a:xfrm>
            <a:off x="3597765" y="2812706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5" name="Rectangle 44"/>
          <p:cNvSpPr/>
          <p:nvPr/>
        </p:nvSpPr>
        <p:spPr>
          <a:xfrm>
            <a:off x="1830512" y="3112744"/>
            <a:ext cx="2800350" cy="642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i = </a:t>
            </a:r>
            <a:r>
              <a:rPr lang="en-US" sz="1050" dirty="0" err="1">
                <a:solidFill>
                  <a:schemeClr val="accent1"/>
                </a:solidFill>
              </a:rPr>
              <a:t>blockIdx.x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50" dirty="0">
                <a:solidFill>
                  <a:schemeClr val="accent1"/>
                </a:solidFill>
              </a:rPr>
              <a:t>*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1"/>
                </a:solidFill>
              </a:rPr>
              <a:t>blockDim.x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50" dirty="0">
                <a:solidFill>
                  <a:schemeClr val="accent1"/>
                </a:solidFill>
              </a:rPr>
              <a:t>+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threadIdx.x</a:t>
            </a:r>
            <a:r>
              <a:rPr lang="en-US" sz="105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C[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 = A[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 + B[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12301" name="TextBox 22"/>
          <p:cNvSpPr txBox="1">
            <a:spLocks noChangeArrowheads="1"/>
          </p:cNvSpPr>
          <p:nvPr/>
        </p:nvSpPr>
        <p:spPr bwMode="auto">
          <a:xfrm>
            <a:off x="3228546" y="2769844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/>
              <a:t>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85545" y="2598394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485595" y="2598394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85645" y="2598394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99995" y="2598394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00045" y="2598394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2307" name="TextBox 22"/>
          <p:cNvSpPr txBox="1">
            <a:spLocks noChangeArrowheads="1"/>
          </p:cNvSpPr>
          <p:nvPr/>
        </p:nvSpPr>
        <p:spPr bwMode="auto">
          <a:xfrm>
            <a:off x="3228546" y="3841406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accent1"/>
                </a:solidFill>
              </a:rPr>
              <a:t>…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37687"/>
      </p:ext>
    </p:extLst>
  </p:cSld>
  <p:clrMapOvr>
    <a:masterClrMapping/>
  </p:clrMapOvr>
  <p:transition advTm="123823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 smtClean="0">
                <a:solidFill>
                  <a:schemeClr val="accent1"/>
                </a:solidFill>
              </a:rPr>
              <a:t>Thread Blocks: Scalable Cooperation</a:t>
            </a:r>
          </a:p>
        </p:txBody>
      </p:sp>
      <p:sp>
        <p:nvSpPr>
          <p:cNvPr id="13317" name="Rectangle 41"/>
          <p:cNvSpPr>
            <a:spLocks noGrp="1" noChangeArrowheads="1"/>
          </p:cNvSpPr>
          <p:nvPr>
            <p:ph idx="1"/>
          </p:nvPr>
        </p:nvSpPr>
        <p:spPr>
          <a:xfrm>
            <a:off x="319878" y="3089151"/>
            <a:ext cx="6217920" cy="1744394"/>
          </a:xfrm>
        </p:spPr>
        <p:txBody>
          <a:bodyPr>
            <a:normAutofit/>
          </a:bodyPr>
          <a:lstStyle/>
          <a:p>
            <a:pPr marL="342900" indent="-342900"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dirty="0" smtClean="0"/>
              <a:t>Divide thread array into multiple blocks</a:t>
            </a:r>
          </a:p>
          <a:p>
            <a:pPr marL="729854" lvl="1" indent="-301229"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dirty="0" smtClean="0"/>
              <a:t>Threads within a block cooperate via </a:t>
            </a:r>
            <a:r>
              <a:rPr lang="en-US" b="1" dirty="0" smtClean="0">
                <a:solidFill>
                  <a:srgbClr val="3333CC"/>
                </a:solidFill>
              </a:rPr>
              <a:t>shared memory, atomic operations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3333CC"/>
                </a:solidFill>
              </a:rPr>
              <a:t>barrier synchronization</a:t>
            </a:r>
          </a:p>
          <a:p>
            <a:pPr marL="729854" lvl="1" indent="-301229">
              <a:tabLst>
                <a:tab pos="770335" algn="l"/>
                <a:tab pos="1456135" algn="l"/>
                <a:tab pos="2141935" algn="l"/>
                <a:tab pos="2827735" algn="l"/>
                <a:tab pos="3513535" algn="l"/>
                <a:tab pos="4199335" algn="l"/>
                <a:tab pos="4885135" algn="l"/>
                <a:tab pos="5570935" algn="l"/>
                <a:tab pos="6256735" algn="l"/>
                <a:tab pos="6942535" algn="l"/>
                <a:tab pos="7628335" algn="l"/>
              </a:tabLst>
            </a:pPr>
            <a:r>
              <a:rPr lang="en-US" dirty="0" smtClean="0"/>
              <a:t>Threads in different blocks do not interact</a:t>
            </a:r>
          </a:p>
        </p:txBody>
      </p:sp>
      <p:sp>
        <p:nvSpPr>
          <p:cNvPr id="13364" name="Slide Number Placeholder 51"/>
          <p:cNvSpPr>
            <a:spLocks noGrp="1"/>
          </p:cNvSpPr>
          <p:nvPr>
            <p:ph type="sldNum" sz="quarter" idx="4294967295"/>
          </p:nvPr>
        </p:nvSpPr>
        <p:spPr>
          <a:xfrm>
            <a:off x="5429250" y="4217988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00BA1D-64FA-42C4-B632-0EFC61984D63}" type="slidenum">
              <a:rPr lang="en-US" smtClean="0"/>
              <a:pPr>
                <a:defRPr/>
              </a:pPr>
              <a:t>9</a:t>
            </a:fld>
            <a:endParaRPr lang="en-US" dirty="0" smtClean="0"/>
          </a:p>
        </p:txBody>
      </p:sp>
      <p:sp>
        <p:nvSpPr>
          <p:cNvPr id="13318" name="Freeform 26"/>
          <p:cNvSpPr>
            <a:spLocks/>
          </p:cNvSpPr>
          <p:nvPr/>
        </p:nvSpPr>
        <p:spPr bwMode="auto">
          <a:xfrm>
            <a:off x="161273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20" name="Freeform 28"/>
          <p:cNvSpPr>
            <a:spLocks/>
          </p:cNvSpPr>
          <p:nvPr/>
        </p:nvSpPr>
        <p:spPr bwMode="auto">
          <a:xfrm>
            <a:off x="581025" y="1455911"/>
            <a:ext cx="180975" cy="1333203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21" name="Freeform 29"/>
          <p:cNvSpPr>
            <a:spLocks/>
          </p:cNvSpPr>
          <p:nvPr/>
        </p:nvSpPr>
        <p:spPr bwMode="auto">
          <a:xfrm>
            <a:off x="962025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22" name="Freeform 30"/>
          <p:cNvSpPr>
            <a:spLocks/>
          </p:cNvSpPr>
          <p:nvPr/>
        </p:nvSpPr>
        <p:spPr bwMode="auto">
          <a:xfrm>
            <a:off x="1905000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23" name="Freeform 33"/>
          <p:cNvSpPr>
            <a:spLocks/>
          </p:cNvSpPr>
          <p:nvPr/>
        </p:nvSpPr>
        <p:spPr bwMode="auto">
          <a:xfrm>
            <a:off x="1508370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1" name="Rectangle 110"/>
          <p:cNvSpPr/>
          <p:nvPr/>
        </p:nvSpPr>
        <p:spPr>
          <a:xfrm>
            <a:off x="-10178" y="1755948"/>
            <a:ext cx="2114550" cy="642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i = </a:t>
            </a:r>
            <a:r>
              <a:rPr lang="en-US" sz="1050" dirty="0" err="1">
                <a:solidFill>
                  <a:schemeClr val="tx1"/>
                </a:solidFill>
              </a:rPr>
              <a:t>blockIdx.x</a:t>
            </a:r>
            <a:r>
              <a:rPr lang="en-US" sz="1050" dirty="0">
                <a:solidFill>
                  <a:schemeClr val="tx1"/>
                </a:solidFill>
              </a:rPr>
              <a:t> * </a:t>
            </a:r>
            <a:r>
              <a:rPr lang="en-US" sz="1050" dirty="0" err="1">
                <a:solidFill>
                  <a:schemeClr val="tx1"/>
                </a:solidFill>
              </a:rPr>
              <a:t>blockDim.x</a:t>
            </a:r>
            <a:r>
              <a:rPr lang="en-US" sz="1050" dirty="0">
                <a:solidFill>
                  <a:schemeClr val="tx1"/>
                </a:solidFill>
              </a:rPr>
              <a:t> + </a:t>
            </a:r>
            <a:r>
              <a:rPr lang="en-US" sz="1050" dirty="0" err="1">
                <a:solidFill>
                  <a:schemeClr val="tx1"/>
                </a:solidFill>
              </a:rPr>
              <a:t>threadIdx.x</a:t>
            </a:r>
            <a:r>
              <a:rPr lang="en-US" sz="105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C[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 = A[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 + B[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13325" name="TextBox 22"/>
          <p:cNvSpPr txBox="1">
            <a:spLocks noChangeArrowheads="1"/>
          </p:cNvSpPr>
          <p:nvPr/>
        </p:nvSpPr>
        <p:spPr bwMode="auto">
          <a:xfrm>
            <a:off x="1132823" y="1413048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 b="1"/>
              <a:t>…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-10178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8987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8992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30427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70432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3331" name="TextBox 14"/>
          <p:cNvSpPr txBox="1">
            <a:spLocks noChangeArrowheads="1"/>
          </p:cNvSpPr>
          <p:nvPr/>
        </p:nvSpPr>
        <p:spPr bwMode="auto">
          <a:xfrm>
            <a:off x="275573" y="895350"/>
            <a:ext cx="137890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 dirty="0">
                <a:solidFill>
                  <a:schemeClr val="accent1"/>
                </a:solidFill>
              </a:rPr>
              <a:t>Thread Block 0</a:t>
            </a:r>
          </a:p>
        </p:txBody>
      </p:sp>
      <p:sp>
        <p:nvSpPr>
          <p:cNvPr id="13332" name="Freeform 26"/>
          <p:cNvSpPr>
            <a:spLocks/>
          </p:cNvSpPr>
          <p:nvPr/>
        </p:nvSpPr>
        <p:spPr bwMode="auto">
          <a:xfrm>
            <a:off x="2425455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34" name="Freeform 28"/>
          <p:cNvSpPr>
            <a:spLocks/>
          </p:cNvSpPr>
          <p:nvPr/>
        </p:nvSpPr>
        <p:spPr bwMode="auto">
          <a:xfrm>
            <a:off x="2818508" y="1455911"/>
            <a:ext cx="180975" cy="1333203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35" name="Freeform 29"/>
          <p:cNvSpPr>
            <a:spLocks/>
          </p:cNvSpPr>
          <p:nvPr/>
        </p:nvSpPr>
        <p:spPr bwMode="auto">
          <a:xfrm>
            <a:off x="3219038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36" name="Freeform 30"/>
          <p:cNvSpPr>
            <a:spLocks/>
          </p:cNvSpPr>
          <p:nvPr/>
        </p:nvSpPr>
        <p:spPr bwMode="auto">
          <a:xfrm>
            <a:off x="4130993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37" name="Freeform 33"/>
          <p:cNvSpPr>
            <a:spLocks/>
          </p:cNvSpPr>
          <p:nvPr/>
        </p:nvSpPr>
        <p:spPr bwMode="auto">
          <a:xfrm>
            <a:off x="3738278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38" name="TextBox 22"/>
          <p:cNvSpPr txBox="1">
            <a:spLocks noChangeArrowheads="1"/>
          </p:cNvSpPr>
          <p:nvPr/>
        </p:nvSpPr>
        <p:spPr bwMode="auto">
          <a:xfrm>
            <a:off x="3361673" y="1413048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 b="1"/>
              <a:t>…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61872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01877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353312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393317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3343" name="TextBox 32"/>
          <p:cNvSpPr txBox="1">
            <a:spLocks noChangeArrowheads="1"/>
          </p:cNvSpPr>
          <p:nvPr/>
        </p:nvSpPr>
        <p:spPr bwMode="auto">
          <a:xfrm>
            <a:off x="2480610" y="895350"/>
            <a:ext cx="137890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 dirty="0">
                <a:solidFill>
                  <a:schemeClr val="accent1"/>
                </a:solidFill>
              </a:rPr>
              <a:t>Thread Block 1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221867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2218673" y="1755948"/>
            <a:ext cx="2114550" cy="642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i = </a:t>
            </a:r>
            <a:r>
              <a:rPr lang="en-US" sz="1050" dirty="0" err="1">
                <a:solidFill>
                  <a:schemeClr val="tx1"/>
                </a:solidFill>
              </a:rPr>
              <a:t>blockIdx.x</a:t>
            </a:r>
            <a:r>
              <a:rPr lang="en-US" sz="1050" dirty="0">
                <a:solidFill>
                  <a:schemeClr val="tx1"/>
                </a:solidFill>
              </a:rPr>
              <a:t> * </a:t>
            </a:r>
            <a:r>
              <a:rPr lang="en-US" sz="1050" dirty="0" err="1">
                <a:solidFill>
                  <a:schemeClr val="tx1"/>
                </a:solidFill>
              </a:rPr>
              <a:t>blockDim.x</a:t>
            </a:r>
            <a:r>
              <a:rPr lang="en-US" sz="1050" dirty="0">
                <a:solidFill>
                  <a:schemeClr val="tx1"/>
                </a:solidFill>
              </a:rPr>
              <a:t> + </a:t>
            </a:r>
            <a:r>
              <a:rPr lang="en-US" sz="1050" dirty="0" err="1">
                <a:solidFill>
                  <a:schemeClr val="tx1"/>
                </a:solidFill>
              </a:rPr>
              <a:t>threadIdx.x</a:t>
            </a:r>
            <a:r>
              <a:rPr lang="en-US" sz="105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C[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 = A[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 + B[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13346" name="Freeform 26"/>
          <p:cNvSpPr>
            <a:spLocks/>
          </p:cNvSpPr>
          <p:nvPr/>
        </p:nvSpPr>
        <p:spPr bwMode="auto">
          <a:xfrm>
            <a:off x="4928168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48" name="Freeform 28"/>
          <p:cNvSpPr>
            <a:spLocks/>
          </p:cNvSpPr>
          <p:nvPr/>
        </p:nvSpPr>
        <p:spPr bwMode="auto">
          <a:xfrm>
            <a:off x="5328870" y="1455911"/>
            <a:ext cx="180975" cy="1333203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49" name="Freeform 29"/>
          <p:cNvSpPr>
            <a:spLocks/>
          </p:cNvSpPr>
          <p:nvPr/>
        </p:nvSpPr>
        <p:spPr bwMode="auto">
          <a:xfrm>
            <a:off x="5739180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50" name="Freeform 30"/>
          <p:cNvSpPr>
            <a:spLocks/>
          </p:cNvSpPr>
          <p:nvPr/>
        </p:nvSpPr>
        <p:spPr bwMode="auto">
          <a:xfrm>
            <a:off x="6645593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51" name="Freeform 33"/>
          <p:cNvSpPr>
            <a:spLocks/>
          </p:cNvSpPr>
          <p:nvPr/>
        </p:nvSpPr>
        <p:spPr bwMode="auto">
          <a:xfrm>
            <a:off x="6245063" y="1455910"/>
            <a:ext cx="180975" cy="1334096"/>
          </a:xfrm>
          <a:custGeom>
            <a:avLst/>
            <a:gdLst>
              <a:gd name="T0" fmla="*/ 0 w 152"/>
              <a:gd name="T1" fmla="*/ 0 h 1893"/>
              <a:gd name="T2" fmla="*/ 2147483647 w 152"/>
              <a:gd name="T3" fmla="*/ 2147483647 h 1893"/>
              <a:gd name="T4" fmla="*/ 2147483647 w 152"/>
              <a:gd name="T5" fmla="*/ 2147483647 h 1893"/>
              <a:gd name="T6" fmla="*/ 2147483647 w 152"/>
              <a:gd name="T7" fmla="*/ 2147483647 h 1893"/>
              <a:gd name="T8" fmla="*/ 2147483647 w 152"/>
              <a:gd name="T9" fmla="*/ 2147483647 h 1893"/>
              <a:gd name="T10" fmla="*/ 2147483647 w 152"/>
              <a:gd name="T11" fmla="*/ 2147483647 h 1893"/>
              <a:gd name="T12" fmla="*/ 2147483647 w 152"/>
              <a:gd name="T13" fmla="*/ 2147483647 h 1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893"/>
              <a:gd name="T23" fmla="*/ 152 w 152"/>
              <a:gd name="T24" fmla="*/ 1893 h 1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893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52" name="TextBox 41"/>
          <p:cNvSpPr txBox="1">
            <a:spLocks noChangeArrowheads="1"/>
          </p:cNvSpPr>
          <p:nvPr/>
        </p:nvSpPr>
        <p:spPr bwMode="auto">
          <a:xfrm>
            <a:off x="5876273" y="1413048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 b="1"/>
              <a:t>…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513332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53337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04772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254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44777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3357" name="TextBox 46"/>
          <p:cNvSpPr txBox="1">
            <a:spLocks noChangeArrowheads="1"/>
          </p:cNvSpPr>
          <p:nvPr/>
        </p:nvSpPr>
        <p:spPr bwMode="auto">
          <a:xfrm>
            <a:off x="5019023" y="897948"/>
            <a:ext cx="158248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500" dirty="0">
                <a:solidFill>
                  <a:schemeClr val="accent1"/>
                </a:solidFill>
              </a:rPr>
              <a:t>Thread Block N-1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4733273" y="1241598"/>
            <a:ext cx="400050" cy="21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733273" y="1755948"/>
            <a:ext cx="2114550" cy="642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i = </a:t>
            </a:r>
            <a:r>
              <a:rPr lang="en-US" sz="1050" dirty="0" err="1">
                <a:solidFill>
                  <a:schemeClr val="tx1"/>
                </a:solidFill>
              </a:rPr>
              <a:t>blockIdx.x</a:t>
            </a:r>
            <a:r>
              <a:rPr lang="en-US" sz="1050" dirty="0">
                <a:solidFill>
                  <a:schemeClr val="tx1"/>
                </a:solidFill>
              </a:rPr>
              <a:t> * </a:t>
            </a:r>
            <a:r>
              <a:rPr lang="en-US" sz="1050" dirty="0" err="1">
                <a:solidFill>
                  <a:schemeClr val="tx1"/>
                </a:solidFill>
              </a:rPr>
              <a:t>blockDim.x</a:t>
            </a:r>
            <a:r>
              <a:rPr lang="en-US" sz="1050" dirty="0">
                <a:solidFill>
                  <a:schemeClr val="tx1"/>
                </a:solidFill>
              </a:rPr>
              <a:t> + </a:t>
            </a:r>
            <a:r>
              <a:rPr lang="en-US" sz="1050" dirty="0" err="1">
                <a:solidFill>
                  <a:schemeClr val="tx1"/>
                </a:solidFill>
              </a:rPr>
              <a:t>threadIdx.x</a:t>
            </a:r>
            <a:r>
              <a:rPr lang="en-US" sz="1050" dirty="0">
                <a:solidFill>
                  <a:schemeClr val="tx1"/>
                </a:solidFill>
              </a:rPr>
              <a:t>;</a:t>
            </a:r>
          </a:p>
          <a:p>
            <a:pPr algn="ctr">
              <a:defRPr/>
            </a:pPr>
            <a:r>
              <a:rPr lang="en-US" sz="1050" dirty="0">
                <a:solidFill>
                  <a:schemeClr val="tx1"/>
                </a:solidFill>
              </a:rPr>
              <a:t>C[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 = A[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 + B[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13360" name="TextBox 22"/>
          <p:cNvSpPr txBox="1">
            <a:spLocks noChangeArrowheads="1"/>
          </p:cNvSpPr>
          <p:nvPr/>
        </p:nvSpPr>
        <p:spPr bwMode="auto">
          <a:xfrm>
            <a:off x="4390373" y="1884536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50" b="1"/>
              <a:t>…</a:t>
            </a:r>
          </a:p>
        </p:txBody>
      </p:sp>
      <p:sp>
        <p:nvSpPr>
          <p:cNvPr id="13361" name="TextBox 22"/>
          <p:cNvSpPr txBox="1">
            <a:spLocks noChangeArrowheads="1"/>
          </p:cNvSpPr>
          <p:nvPr/>
        </p:nvSpPr>
        <p:spPr bwMode="auto">
          <a:xfrm>
            <a:off x="3418823" y="2484611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 b="1"/>
              <a:t>…</a:t>
            </a:r>
          </a:p>
        </p:txBody>
      </p:sp>
      <p:sp>
        <p:nvSpPr>
          <p:cNvPr id="13362" name="TextBox 22"/>
          <p:cNvSpPr txBox="1">
            <a:spLocks noChangeArrowheads="1"/>
          </p:cNvSpPr>
          <p:nvPr/>
        </p:nvSpPr>
        <p:spPr bwMode="auto">
          <a:xfrm>
            <a:off x="1132823" y="2484611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 b="1"/>
              <a:t>…</a:t>
            </a:r>
          </a:p>
        </p:txBody>
      </p:sp>
      <p:sp>
        <p:nvSpPr>
          <p:cNvPr id="13363" name="TextBox 22"/>
          <p:cNvSpPr txBox="1">
            <a:spLocks noChangeArrowheads="1"/>
          </p:cNvSpPr>
          <p:nvPr/>
        </p:nvSpPr>
        <p:spPr bwMode="auto">
          <a:xfrm>
            <a:off x="5876273" y="2484611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 b="1"/>
              <a:t>…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7158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61777"/>
      </p:ext>
    </p:extLst>
  </p:cSld>
  <p:clrMapOvr>
    <a:masterClrMapping/>
  </p:clrMapOvr>
  <p:transition advTm="3773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"/>
</p:tagLst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" id="{0848F2FB-AEB1-4910-8E65-BBBCF6CD190B}" vid="{D339EBCA-7C51-47D9-A2F7-BF15B4FA45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2.23</Order0>
    <Test_x0020_Field xmlns="1956f548-e1c6-4bad-9b00-9434a603b471">Slides</Test_x0020_Field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C172E0-02A6-4B6D-BBA8-91C01EAECACB}"/>
</file>

<file path=customXml/itemProps2.xml><?xml version="1.0" encoding="utf-8"?>
<ds:datastoreItem xmlns:ds="http://schemas.openxmlformats.org/officeDocument/2006/customXml" ds:itemID="{549DCE68-AD61-4600-8C24-0E79BDCFC84B}"/>
</file>

<file path=customXml/itemProps3.xml><?xml version="1.0" encoding="utf-8"?>
<ds:datastoreItem xmlns:ds="http://schemas.openxmlformats.org/officeDocument/2006/customXml" ds:itemID="{65D15C22-BB86-4D87-9E79-B17371EC88B9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9289</TotalTime>
  <Words>614</Words>
  <Application>Microsoft Office PowerPoint</Application>
  <PresentationFormat>Custom</PresentationFormat>
  <Paragraphs>170</Paragraphs>
  <Slides>11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ＭＳ Ｐゴシック</vt:lpstr>
      <vt:lpstr>ＭＳ Ｐゴシック</vt:lpstr>
      <vt:lpstr>Palatino</vt:lpstr>
      <vt:lpstr>Times New Roman</vt:lpstr>
      <vt:lpstr>Trebuchet MS</vt:lpstr>
      <vt:lpstr>2_Title &amp; Bullet </vt:lpstr>
      <vt:lpstr>Lecture 2.3 – Introduction to CUDA C</vt:lpstr>
      <vt:lpstr>Objective</vt:lpstr>
      <vt:lpstr>Data Parallelism - Vector Addition Example</vt:lpstr>
      <vt:lpstr>CUDA Execution Model</vt:lpstr>
      <vt:lpstr>From Natural Language to Electrons</vt:lpstr>
      <vt:lpstr>A program at the ISA level</vt:lpstr>
      <vt:lpstr>A Thread as a Von-Neumann Processor</vt:lpstr>
      <vt:lpstr>Arrays of Parallel Threads</vt:lpstr>
      <vt:lpstr>Thread Blocks: Scalable Cooperation</vt:lpstr>
      <vt:lpstr>blockIdx and threadIdx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02 - Introduction to CUDA C</dc:title>
  <dc:creator>Cook, Colleen N</dc:creator>
  <cp:lastModifiedBy>Andrew Schuh</cp:lastModifiedBy>
  <cp:revision>52</cp:revision>
  <dcterms:created xsi:type="dcterms:W3CDTF">2013-11-15T21:49:21Z</dcterms:created>
  <dcterms:modified xsi:type="dcterms:W3CDTF">2015-11-15T08:53:08Z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Module">
    <vt:r8>2</vt:r8>
  </property>
  <property fmtid="{D5CDD505-2E9C-101B-9397-08002B2CF9AE}" pid="4" name="Evaluation Kit Module">
    <vt:bool>true</vt:bool>
  </property>
</Properties>
</file>